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6" r:id="rId1"/>
  </p:sldMasterIdLst>
  <p:notesMasterIdLst>
    <p:notesMasterId r:id="rId23"/>
  </p:notesMasterIdLst>
  <p:handoutMasterIdLst>
    <p:handoutMasterId r:id="rId24"/>
  </p:handoutMasterIdLst>
  <p:sldIdLst>
    <p:sldId id="257" r:id="rId2"/>
    <p:sldId id="258" r:id="rId3"/>
    <p:sldId id="260" r:id="rId4"/>
    <p:sldId id="264" r:id="rId5"/>
    <p:sldId id="265" r:id="rId6"/>
    <p:sldId id="263" r:id="rId7"/>
    <p:sldId id="259" r:id="rId8"/>
    <p:sldId id="266" r:id="rId9"/>
    <p:sldId id="262" r:id="rId10"/>
    <p:sldId id="261" r:id="rId11"/>
    <p:sldId id="269" r:id="rId12"/>
    <p:sldId id="267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A8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4" d="100"/>
          <a:sy n="124" d="100"/>
        </p:scale>
        <p:origin x="495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1E51D080-0FA4-452C-BE9C-57B885F95115}" type="datetime1">
              <a:rPr lang="ru-RU" smtClean="0"/>
              <a:t>14.01.2022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ED92CB86-0DB9-4A70-B1CF-B23508471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55764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A68A2903-BD5A-4833-B0CA-AB5B8165171B}" type="datetime1">
              <a:rPr lang="ru-RU" smtClean="0"/>
              <a:t>14.01.2022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"/>
              <a:t>Щелкните, чтобы изменить стили текста образца слайда</a:t>
            </a:r>
            <a:endParaRPr lang="en-US"/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 lang="en-US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C2B151B-D7D1-48E5-8230-5AADBC794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5927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rtlCol="0"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Подзаголовок 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 rtlCol="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  <a:cs typeface="FreesiaUPC" panose="020B0502040204020203" pitchFamily="34" charset="-34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ru-RU"/>
              <a:t>Образец подзаголовка</a:t>
            </a:r>
            <a:endParaRPr lang="en-US" dirty="0"/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Дата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D4DAEB3-2211-4CA3-9D23-0143FCF3926F}" type="datetime1">
              <a:rPr lang="ru-RU" smtClean="0"/>
              <a:t>14.01.2022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6" name="Номер слайда 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331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82E9B35-0826-45CC-9C2C-707B22DFAA83}" type="datetime1">
              <a:rPr lang="ru-RU" smtClean="0"/>
              <a:t>14.01.2022</a:t>
            </a:fld>
            <a:endParaRPr lang="en-US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9" name="Номер слайда 8">
            <a:extLst>
              <a:ext uri="{FF2B5EF4-FFF2-40B4-BE49-F238E27FC236}">
                <a16:creationId xmlns:a16="http://schemas.microsoft.com/office/drawing/2014/main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269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Вертикальный заголовок 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4C0063D-EDF2-4190-A726-B9B651F864E7}" type="datetime1">
              <a:rPr lang="ru-RU" smtClean="0"/>
              <a:t>14.01.2022</a:t>
            </a:fld>
            <a:endParaRPr lang="en-US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0" name="Номер слайда 9">
            <a:extLst>
              <a:ext uri="{FF2B5EF4-FFF2-40B4-BE49-F238E27FC236}">
                <a16:creationId xmlns:a16="http://schemas.microsoft.com/office/drawing/2014/main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827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E289488-0C23-4DC8-A9FA-240659547385}" type="datetime1">
              <a:rPr lang="ru-RU" smtClean="0"/>
              <a:t>14.01.2022</a:t>
            </a:fld>
            <a:endParaRPr lang="en-US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9" name="Номер слайда 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670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rtlCol="0"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rtlCol="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Дата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3EFA117-2261-4A1D-8BE7-0B7E6A1366C0}" type="datetime1">
              <a:rPr lang="ru-RU" smtClean="0"/>
              <a:t>14.01.2022</a:t>
            </a:fld>
            <a:endParaRPr lang="en-US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1" name="Номер слайда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162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Дата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9279E9-B6DA-4AB3-A7CE-B748E56BEA69}" type="datetime1">
              <a:rPr lang="ru-RU" smtClean="0"/>
              <a:t>14.01.2022</a:t>
            </a:fld>
            <a:endParaRPr lang="en-US" dirty="0"/>
          </a:p>
        </p:txBody>
      </p:sp>
      <p:sp>
        <p:nvSpPr>
          <p:cNvPr id="9" name="Нижний колонтитул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0" name="Номер слайда 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663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Дата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7CF7452-61A3-4CDC-ACAB-74E5B4A7EF57}" type="datetime1">
              <a:rPr lang="ru-RU" smtClean="0"/>
              <a:t>14.01.2022</a:t>
            </a:fld>
            <a:endParaRPr lang="en-US" dirty="0"/>
          </a:p>
        </p:txBody>
      </p:sp>
      <p:sp>
        <p:nvSpPr>
          <p:cNvPr id="11" name="Нижний колонтитул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2" name="Номер слайда 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194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6" name="Дата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4D00952-BE77-47A2-BE29-2226E2D6BB12}" type="datetime1">
              <a:rPr lang="ru-RU" smtClean="0"/>
              <a:t>14.01.2022</a:t>
            </a:fld>
            <a:endParaRPr lang="en-US" dirty="0"/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8" name="Номер слайда 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860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Дата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4D5EF43-AECB-4459-AE90-3AFB54138C76}" type="datetime1">
              <a:rPr lang="ru-RU" smtClean="0"/>
              <a:t>14.01.2022</a:t>
            </a:fld>
            <a:endParaRPr lang="en-US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Номер слайда 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422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 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rtlCol="0"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 rtlCol="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fld id="{FD0FAC8F-653F-479B-B209-9F30C9091843}" type="datetime1">
              <a:rPr lang="ru-RU" smtClean="0"/>
              <a:t>14.01.2022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 rtlCol="0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282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Рисунок 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rtlCol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 rtlCol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fld id="{36FD9FC9-5FD1-4E3B-B719-212F55599717}" type="datetime1">
              <a:rPr lang="ru-RU" smtClean="0"/>
              <a:t>14.01.2022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 rtlCol="0"/>
          <a:lstStyle/>
          <a:p>
            <a:pPr algn="l" rtl="0"/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267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 dirty="0"/>
              <a:t>Стиль образца заголовка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 rtl="0"/>
            <a:r>
              <a:rPr lang="ru" dirty="0"/>
              <a:t>Щелкните, чтобы изменить стили текста образца слайда</a:t>
            </a:r>
          </a:p>
          <a:p>
            <a:pPr lvl="1" rtl="0"/>
            <a:r>
              <a:rPr lang="ru" dirty="0"/>
              <a:t>Второй уровень</a:t>
            </a:r>
          </a:p>
          <a:p>
            <a:pPr lvl="2" rtl="0"/>
            <a:r>
              <a:rPr lang="ru" dirty="0"/>
              <a:t>Третий уровень</a:t>
            </a:r>
          </a:p>
          <a:p>
            <a:pPr lvl="3" rtl="0"/>
            <a:r>
              <a:rPr lang="ru" dirty="0"/>
              <a:t>Четвертый уровень</a:t>
            </a:r>
          </a:p>
          <a:p>
            <a:pPr lvl="4" rtl="0"/>
            <a:r>
              <a:rPr lang="ru" dirty="0"/>
              <a:t>Пятый уровень</a:t>
            </a:r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fld id="{428A7F57-8526-4A03-89D8-FFB0245E6649}" type="datetime1">
              <a:rPr lang="ru-RU" smtClean="0"/>
              <a:t>14.01.2022</a:t>
            </a:fld>
            <a:endParaRPr lang="en-US" dirty="0"/>
          </a:p>
        </p:txBody>
      </p:sp>
      <p:sp>
        <p:nvSpPr>
          <p:cNvPr id="5" name="Нижний колонтитул 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4982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47" r:id="rId3"/>
    <p:sldLayoutId id="2147483743" r:id="rId4"/>
    <p:sldLayoutId id="2147483738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700" i="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Calibri" panose="020F0502020204030204" pitchFamily="34" charset="0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Calibri" panose="020F0502020204030204" pitchFamily="34" charset="0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Calibri" panose="020F0502020204030204" pitchFamily="34" charset="0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Calibri" panose="020F0502020204030204" pitchFamily="34" charset="0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Calibri" panose="020F0502020204030204" pitchFamily="34" charset="0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ts.1c.ru/db/metod8dev/content/1590/hdoc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Прямоугольник 21">
            <a:extLst>
              <a:ext uri="{FF2B5EF4-FFF2-40B4-BE49-F238E27FC236}">
                <a16:creationId xmlns:a16="http://schemas.microsoft.com/office/drawing/2014/main" id="{A9286AD2-18A9-4868-A4E3-7A2097A208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FD68DA-43BA-4508-8DE2-BA9BB7B2FA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89754" y="639097"/>
            <a:ext cx="6253317" cy="3686015"/>
          </a:xfrm>
        </p:spPr>
        <p:txBody>
          <a:bodyPr rtlCol="0">
            <a:normAutofit/>
          </a:bodyPr>
          <a:lstStyle/>
          <a:p>
            <a:r>
              <a:rPr lang="ru" sz="7200" dirty="0"/>
              <a:t>Индексы</a:t>
            </a:r>
            <a:br>
              <a:rPr lang="ru" sz="7200" dirty="0"/>
            </a:br>
            <a:r>
              <a:rPr lang="ru" sz="7200" dirty="0"/>
              <a:t>в 1С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8E9CFF2-3777-4FF4-A759-8491175B0B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89753" y="4672739"/>
            <a:ext cx="6269347" cy="1021498"/>
          </a:xfrm>
        </p:spPr>
        <p:txBody>
          <a:bodyPr rtlCol="0">
            <a:normAutofit lnSpcReduction="10000"/>
          </a:bodyPr>
          <a:lstStyle/>
          <a:p>
            <a:pPr rtl="0"/>
            <a:r>
              <a:rPr lang="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Барилко Виталий викторович</a:t>
            </a:r>
          </a:p>
          <a:p>
            <a:pPr rtl="0"/>
            <a:r>
              <a:rPr lang="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ООО «Софтонит»</a:t>
            </a:r>
            <a:endParaRPr lang="ru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" name="Рисунок 4" descr="Изображение здания, места для сидения, скамейки, вид сбоку&#10;&#10;Автоматически созданное описание">
            <a:extLst>
              <a:ext uri="{FF2B5EF4-FFF2-40B4-BE49-F238E27FC236}">
                <a16:creationId xmlns:a16="http://schemas.microsoft.com/office/drawing/2014/main" id="{282CF6DD-7FE8-4063-9551-1B7BBCE92AB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1"/>
            <a:ext cx="4635315" cy="6857999"/>
          </a:xfrm>
          <a:prstGeom prst="rect">
            <a:avLst/>
          </a:prstGeom>
        </p:spPr>
      </p:pic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E7A7CD63-7EC3-44F3-95D0-595C4019FF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27754" y="4498925"/>
            <a:ext cx="563610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37378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4C80F862-5AFD-4CC3-8318-0CE97282B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Одна из проблем медленных запросов 1С</a:t>
            </a:r>
          </a:p>
        </p:txBody>
      </p:sp>
      <p:sp>
        <p:nvSpPr>
          <p:cNvPr id="9" name="Текст 8">
            <a:extLst>
              <a:ext uri="{FF2B5EF4-FFF2-40B4-BE49-F238E27FC236}">
                <a16:creationId xmlns:a16="http://schemas.microsoft.com/office/drawing/2014/main" id="{2CE4CCBF-9BC9-42BC-A030-700C7816AE0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Несоответствие индексов и условий запроса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D3630A3-9A8B-45ED-86D1-B93963F37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D0FAC8F-653F-479B-B209-9F30C9091843}" type="datetime1">
              <a:rPr lang="ru-RU" smtClean="0"/>
              <a:t>14.01.2022</a:t>
            </a:fld>
            <a:endParaRPr lang="en-US" dirty="0"/>
          </a:p>
        </p:txBody>
      </p:sp>
      <p:sp>
        <p:nvSpPr>
          <p:cNvPr id="8" name="Объект 7">
            <a:extLst>
              <a:ext uri="{FF2B5EF4-FFF2-40B4-BE49-F238E27FC236}">
                <a16:creationId xmlns:a16="http://schemas.microsoft.com/office/drawing/2014/main" id="{D2AAF213-45B8-421A-BC5D-39BB6318FE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719806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sz="2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Убедитесь в том, что для всех условий, использованных в запросе, имеются подходящие индексы.</a:t>
            </a:r>
          </a:p>
          <a:p>
            <a:pPr algn="l"/>
            <a:r>
              <a:rPr lang="ru-RU" sz="2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Условия используются в следующих секциях запроса: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ВЫБРАТЬ … ИЗ … ГДЕ </a:t>
            </a:r>
            <a:r>
              <a:rPr lang="ru-RU" sz="2100" b="0" i="1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&lt;условие&gt;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СОЕДИНЕНИЕ … ПО </a:t>
            </a:r>
            <a:r>
              <a:rPr lang="ru-RU" sz="2100" b="0" i="1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&lt;условие&gt;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ВЫБРАТЬ … ИЗ &lt;</a:t>
            </a:r>
            <a:r>
              <a:rPr lang="ru-RU" sz="2100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ВиртуальнаяТаблица</a:t>
            </a:r>
            <a:r>
              <a:rPr lang="ru-RU" sz="2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&gt;(, </a:t>
            </a:r>
            <a:r>
              <a:rPr lang="ru-RU" sz="2100" b="0" i="1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&lt;условие&gt;</a:t>
            </a:r>
            <a:r>
              <a:rPr lang="ru-RU" sz="2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ИМЕЮЩИЕ </a:t>
            </a:r>
            <a:r>
              <a:rPr lang="ru-RU" sz="2100" b="0" i="1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&lt;условие&gt;</a:t>
            </a:r>
          </a:p>
          <a:p>
            <a:pPr algn="l"/>
            <a:r>
              <a:rPr lang="ru-RU" sz="2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Для каждого условия должен существовать подходящий индекс. Подходящим является индекс, удовлетворяющий следующим требованиям: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1. Индекс содержит все поля перечисленные в условии;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2. Эти поля находятся в самом начале индекса;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1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3. Эти поля идут подряд, то есть между ними не «вклиниваются» поля, не участвующие в условии запроса;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6065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A67F3B-1BEA-4542-A1B8-2ED931953E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Цель – попасть в индекс!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DAB0CDA-FCF9-4B60-ABA5-1AF54335D4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>
                <a:solidFill>
                  <a:srgbClr val="00B050"/>
                </a:solidFill>
              </a:rPr>
              <a:t>Плюсы индексов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C73CCEC-A4AF-4C90-8DAC-2356FD408AE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</a:rPr>
              <a:t>+ оптимизация поиска</a:t>
            </a:r>
          </a:p>
          <a:p>
            <a:r>
              <a:rPr lang="ru-RU" sz="2400" dirty="0">
                <a:solidFill>
                  <a:schemeClr val="tx1"/>
                </a:solidFill>
              </a:rPr>
              <a:t>+ увеличение скорости запросов</a:t>
            </a: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914D4E0F-8E5F-4FCD-A3D3-04B7DEA150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Минусы индексов</a:t>
            </a: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7B1A74E9-5475-4006-8D65-B92B4D263C53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- увеличение размера БД</a:t>
            </a:r>
          </a:p>
          <a:p>
            <a:r>
              <a:rPr lang="ru-RU" sz="2400" dirty="0"/>
              <a:t>- замедление вставки, удаления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B0DE4FD-0216-41EA-888D-21884EDBA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E289488-0C23-4DC8-A9FA-240659547385}" type="datetime1">
              <a:rPr lang="ru-RU" smtClean="0"/>
              <a:t>14.01.2022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0095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C4734626-1F68-4DE3-AD58-55720B941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Примеры</a:t>
            </a:r>
            <a:br>
              <a:rPr lang="ru-RU" sz="3600" dirty="0"/>
            </a:br>
            <a:endParaRPr lang="ru-RU" sz="3600" dirty="0"/>
          </a:p>
        </p:txBody>
      </p:sp>
      <p:pic>
        <p:nvPicPr>
          <p:cNvPr id="6146" name="Picture 2" descr=" ">
            <a:extLst>
              <a:ext uri="{FF2B5EF4-FFF2-40B4-BE49-F238E27FC236}">
                <a16:creationId xmlns:a16="http://schemas.microsoft.com/office/drawing/2014/main" id="{003BAAE5-0611-4814-85DF-49A85F3F2B1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02012" y="487135"/>
            <a:ext cx="3750470" cy="3937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Текст 7">
            <a:extLst>
              <a:ext uri="{FF2B5EF4-FFF2-40B4-BE49-F238E27FC236}">
                <a16:creationId xmlns:a16="http://schemas.microsoft.com/office/drawing/2014/main" id="{4C316307-F43C-46AB-AE6A-6ADCCC9260C4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1800" b="1" dirty="0"/>
              <a:t>Регистр накопления «</a:t>
            </a:r>
            <a:r>
              <a:rPr lang="ru-RU" sz="1800" b="1" dirty="0" err="1"/>
              <a:t>ТоварыНаСкладах</a:t>
            </a:r>
            <a:r>
              <a:rPr lang="ru-RU" sz="1800" b="1" dirty="0"/>
              <a:t>»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83132F9-4925-495E-A41E-DC6C5AF54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D0FAC8F-653F-479B-B209-9F30C9091843}" type="datetime1">
              <a:rPr lang="ru-RU" smtClean="0"/>
              <a:t>14.01.2022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70250F-F398-448C-BCF0-C38049174C7D}"/>
              </a:ext>
            </a:extLst>
          </p:cNvPr>
          <p:cNvSpPr txBox="1"/>
          <p:nvPr/>
        </p:nvSpPr>
        <p:spPr>
          <a:xfrm>
            <a:off x="5148650" y="4876800"/>
            <a:ext cx="64996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Franklin Gothic Book (Основной текст)"/>
              </a:rPr>
              <a:t>Платформа 1С:Предприятие автоматически создаст для таблицы остатков данного регистра индекс по периоду и всем измерениям в том порядке, в котором они перечислены в конфигураторе.</a:t>
            </a:r>
            <a:r>
              <a:rPr lang="ru-RU" dirty="0"/>
              <a:t> Индексов мы вручную не добавляли, но один индекс уже будет, его создаст платформа!</a:t>
            </a:r>
          </a:p>
        </p:txBody>
      </p:sp>
    </p:spTree>
    <p:extLst>
      <p:ext uri="{BB962C8B-B14F-4D97-AF65-F5344CB8AC3E}">
        <p14:creationId xmlns:p14="http://schemas.microsoft.com/office/powerpoint/2010/main" val="36783228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D19885-092E-4CEC-8EC2-CF30130E9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Пример 1</a:t>
            </a:r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53C5B5FE-C0A4-4638-A33A-D88123B82D0C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Попадем в индекс или нет?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C3C29B4-FDFF-4D2E-90B9-DCBE21765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E289488-0C23-4DC8-A9FA-240659547385}" type="datetime1">
              <a:rPr lang="ru-RU" smtClean="0"/>
              <a:t>14.01.2022</a:t>
            </a:fld>
            <a:endParaRPr lang="en-US" dirty="0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35603989-DB69-48B3-AFB7-837A4A4B08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2025" y="949095"/>
            <a:ext cx="6815213" cy="1074008"/>
          </a:xfrm>
          <a:prstGeom prst="rect">
            <a:avLst/>
          </a:prstGeom>
        </p:spPr>
      </p:pic>
      <p:pic>
        <p:nvPicPr>
          <p:cNvPr id="16" name="Picture 2" descr=" ">
            <a:extLst>
              <a:ext uri="{FF2B5EF4-FFF2-40B4-BE49-F238E27FC236}">
                <a16:creationId xmlns:a16="http://schemas.microsoft.com/office/drawing/2014/main" id="{4CD99809-8D46-4B0B-A5F6-7B958D019FB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55734" y="2324173"/>
            <a:ext cx="3750470" cy="3937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28741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D19885-092E-4CEC-8EC2-CF30130E9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607739"/>
          </a:xfrm>
        </p:spPr>
        <p:txBody>
          <a:bodyPr>
            <a:normAutofit/>
          </a:bodyPr>
          <a:lstStyle/>
          <a:p>
            <a:r>
              <a:rPr lang="ru-RU" dirty="0"/>
              <a:t>Пример 1.</a:t>
            </a:r>
            <a:r>
              <a:rPr lang="en-US" dirty="0"/>
              <a:t> </a:t>
            </a:r>
            <a:r>
              <a:rPr lang="ru-RU" dirty="0"/>
              <a:t>Нет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C3C29B4-FDFF-4D2E-90B9-DCBE21765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E289488-0C23-4DC8-A9FA-240659547385}" type="datetime1">
              <a:rPr lang="ru-RU" smtClean="0"/>
              <a:t>14.01.2022</a:t>
            </a:fld>
            <a:endParaRPr lang="en-US" dirty="0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35603989-DB69-48B3-AFB7-837A4A4B08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0220" y="320114"/>
            <a:ext cx="6815213" cy="107400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0322DBD-D53C-4B37-A001-395B2121FF90}"/>
              </a:ext>
            </a:extLst>
          </p:cNvPr>
          <p:cNvSpPr txBox="1"/>
          <p:nvPr/>
        </p:nvSpPr>
        <p:spPr>
          <a:xfrm>
            <a:off x="4900220" y="1550769"/>
            <a:ext cx="703640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 условии отсутствует отбор по первому полю индекса (Склад).</a:t>
            </a:r>
          </a:p>
          <a:p>
            <a:r>
              <a:rPr lang="ru-RU" dirty="0"/>
              <a:t>Такой запрос не сможет выполниться оптимально.</a:t>
            </a:r>
          </a:p>
          <a:p>
            <a:r>
              <a:rPr lang="ru-RU" dirty="0"/>
              <a:t>Для его выполнения серверу СУБД придется перебирать (сканировать) все записи таблицы. </a:t>
            </a:r>
          </a:p>
          <a:p>
            <a:r>
              <a:rPr lang="ru-RU" dirty="0"/>
              <a:t>Время выполнения этой операции напрямую зависит от количества </a:t>
            </a:r>
          </a:p>
          <a:p>
            <a:r>
              <a:rPr lang="ru-RU" dirty="0"/>
              <a:t>записей в таблице остатков регистра и может быть очень большим </a:t>
            </a:r>
          </a:p>
          <a:p>
            <a:r>
              <a:rPr lang="ru-RU" dirty="0"/>
              <a:t>(и будет увеличиваться с ростом количества данных).</a:t>
            </a:r>
          </a:p>
          <a:p>
            <a:endParaRPr lang="ru-RU" dirty="0"/>
          </a:p>
          <a:p>
            <a:r>
              <a:rPr lang="ru-RU" dirty="0"/>
              <a:t>Варианты оптимизации:</a:t>
            </a:r>
          </a:p>
          <a:p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Проиндексировать измерение «Номенклатура»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Поставить измерение «Номенклатура» первым в списке измерений. Будьте внимательны при использовании этого метода. В конфигурации могут присутствовать другие запросы, </a:t>
            </a:r>
          </a:p>
          <a:p>
            <a:r>
              <a:rPr lang="ru-RU" dirty="0"/>
              <a:t>которые могут замедлиться в результате этой перестановки.</a:t>
            </a:r>
          </a:p>
        </p:txBody>
      </p:sp>
      <p:pic>
        <p:nvPicPr>
          <p:cNvPr id="8" name="Picture 2" descr=" ">
            <a:extLst>
              <a:ext uri="{FF2B5EF4-FFF2-40B4-BE49-F238E27FC236}">
                <a16:creationId xmlns:a16="http://schemas.microsoft.com/office/drawing/2014/main" id="{824175D2-0CC4-477E-BEBB-9AD5721AA69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7013" y="1843929"/>
            <a:ext cx="3750470" cy="3937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94506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D19885-092E-4CEC-8EC2-CF30130E9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014" y="786384"/>
            <a:ext cx="3634020" cy="589336"/>
          </a:xfrm>
        </p:spPr>
        <p:txBody>
          <a:bodyPr/>
          <a:lstStyle/>
          <a:p>
            <a:r>
              <a:rPr lang="ru-RU" dirty="0"/>
              <a:t>Пример 2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C3C29B4-FDFF-4D2E-90B9-DCBE21765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E289488-0C23-4DC8-A9FA-240659547385}" type="datetime1">
              <a:rPr lang="ru-RU" smtClean="0"/>
              <a:t>14.01.2022</a:t>
            </a:fld>
            <a:endParaRPr lang="en-US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709FF69-D6E9-4E6E-B5EA-BF28BD7421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5124" y="2233548"/>
            <a:ext cx="6499863" cy="2502098"/>
          </a:xfrm>
          <a:prstGeom prst="rect">
            <a:avLst/>
          </a:prstGeom>
        </p:spPr>
      </p:pic>
      <p:pic>
        <p:nvPicPr>
          <p:cNvPr id="9" name="Picture 2" descr=" ">
            <a:extLst>
              <a:ext uri="{FF2B5EF4-FFF2-40B4-BE49-F238E27FC236}">
                <a16:creationId xmlns:a16="http://schemas.microsoft.com/office/drawing/2014/main" id="{972C049A-7051-44D1-852F-5335A28028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7013" y="2307697"/>
            <a:ext cx="3750470" cy="3937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971ED51-1A6E-4274-8D81-CF894AE1F165}"/>
              </a:ext>
            </a:extLst>
          </p:cNvPr>
          <p:cNvSpPr txBox="1"/>
          <p:nvPr/>
        </p:nvSpPr>
        <p:spPr>
          <a:xfrm>
            <a:off x="527014" y="1737535"/>
            <a:ext cx="37504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Попадем в индекс или нет?</a:t>
            </a:r>
          </a:p>
        </p:txBody>
      </p:sp>
    </p:spTree>
    <p:extLst>
      <p:ext uri="{BB962C8B-B14F-4D97-AF65-F5344CB8AC3E}">
        <p14:creationId xmlns:p14="http://schemas.microsoft.com/office/powerpoint/2010/main" val="28014707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D19885-092E-4CEC-8EC2-CF30130E9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556385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Пример 2. Нет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C3C29B4-FDFF-4D2E-90B9-DCBE21765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E289488-0C23-4DC8-A9FA-240659547385}" type="datetime1">
              <a:rPr lang="ru-RU" smtClean="0"/>
              <a:t>14.01.2022</a:t>
            </a:fld>
            <a:endParaRPr lang="en-US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3D58FCF-377B-4A1B-8481-1597BD9A87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7526" y="146716"/>
            <a:ext cx="6211008" cy="239090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8494D86-9A63-4B46-9C06-FC3DAFF935BE}"/>
              </a:ext>
            </a:extLst>
          </p:cNvPr>
          <p:cNvSpPr txBox="1"/>
          <p:nvPr/>
        </p:nvSpPr>
        <p:spPr>
          <a:xfrm>
            <a:off x="5337526" y="2564328"/>
            <a:ext cx="670207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b="0" i="0" dirty="0">
                <a:solidFill>
                  <a:srgbClr val="000000"/>
                </a:solidFill>
                <a:effectLst/>
              </a:rPr>
              <a:t>Между измерениями «Склад» и «Качество» 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</a:rPr>
              <a:t>в структуре регистра находится измерение «Номенклатура»,</a:t>
            </a:r>
            <a:endParaRPr lang="en-US" b="0" i="0" dirty="0">
              <a:solidFill>
                <a:srgbClr val="000000"/>
              </a:solidFill>
              <a:effectLst/>
            </a:endParaRP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</a:rPr>
              <a:t>которое не задано в условии запроса.</a:t>
            </a:r>
            <a:r>
              <a:rPr lang="en-US" b="0" i="0" dirty="0">
                <a:solidFill>
                  <a:srgbClr val="000000"/>
                </a:solidFill>
                <a:effectLst/>
              </a:rPr>
              <a:t> </a:t>
            </a:r>
            <a:r>
              <a:rPr lang="ru-RU" b="0" i="0" dirty="0">
                <a:solidFill>
                  <a:srgbClr val="000000"/>
                </a:solidFill>
                <a:effectLst/>
              </a:rPr>
              <a:t>Этот запрос так же не сможет выполняться оптимально.</a:t>
            </a:r>
            <a:r>
              <a:rPr lang="en-US" b="0" i="0" dirty="0">
                <a:solidFill>
                  <a:srgbClr val="000000"/>
                </a:solidFill>
                <a:effectLst/>
              </a:rPr>
              <a:t> </a:t>
            </a:r>
            <a:r>
              <a:rPr lang="ru-RU" b="0" i="0" dirty="0">
                <a:solidFill>
                  <a:srgbClr val="000000"/>
                </a:solidFill>
                <a:effectLst/>
              </a:rPr>
              <a:t>При его выполнении СУБД выполнит поиск по первому полю индекса, но затем вынужденно просканирует некоторую его часть. Сканирование приведет к увеличению времени выполнения запроса и к блокировке избыточных записей в таблице, то есть к снижению общей пропускной способности системы.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</a:rPr>
              <a:t>Варианты оптимизации: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000000"/>
                </a:solidFill>
                <a:effectLst/>
              </a:rPr>
              <a:t> </a:t>
            </a:r>
            <a:r>
              <a:rPr lang="ru-RU" b="0" i="0" dirty="0">
                <a:solidFill>
                  <a:srgbClr val="000000"/>
                </a:solidFill>
                <a:effectLst/>
              </a:rPr>
              <a:t>Добавить в запрос условие по измерению «Номенклатура»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000000"/>
                </a:solidFill>
                <a:effectLst/>
              </a:rPr>
              <a:t> </a:t>
            </a:r>
            <a:r>
              <a:rPr lang="ru-RU" b="0" i="0" dirty="0">
                <a:solidFill>
                  <a:srgbClr val="000000"/>
                </a:solidFill>
                <a:effectLst/>
              </a:rPr>
              <a:t>Убрать из запроса условие по измерению «Качество»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000000"/>
                </a:solidFill>
                <a:effectLst/>
              </a:rPr>
              <a:t> </a:t>
            </a:r>
            <a:r>
              <a:rPr lang="ru-RU" b="0" i="0" dirty="0">
                <a:solidFill>
                  <a:srgbClr val="000000"/>
                </a:solidFill>
                <a:effectLst/>
              </a:rPr>
              <a:t>Перенести «Номенклатуру» из измерений в реквизиты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000000"/>
                </a:solidFill>
                <a:effectLst/>
              </a:rPr>
              <a:t> </a:t>
            </a:r>
            <a:r>
              <a:rPr lang="ru-RU" b="0" i="0" dirty="0">
                <a:solidFill>
                  <a:srgbClr val="000000"/>
                </a:solidFill>
                <a:effectLst/>
              </a:rPr>
              <a:t>Поменять местами измерения «Номенклатура» и «Качество</a:t>
            </a:r>
          </a:p>
        </p:txBody>
      </p:sp>
      <p:sp>
        <p:nvSpPr>
          <p:cNvPr id="9" name="Текст 8">
            <a:extLst>
              <a:ext uri="{FF2B5EF4-FFF2-40B4-BE49-F238E27FC236}">
                <a16:creationId xmlns:a16="http://schemas.microsoft.com/office/drawing/2014/main" id="{7665E8D2-08AF-4708-82AA-974A7D48693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" name="Picture 2" descr=" ">
            <a:extLst>
              <a:ext uri="{FF2B5EF4-FFF2-40B4-BE49-F238E27FC236}">
                <a16:creationId xmlns:a16="http://schemas.microsoft.com/office/drawing/2014/main" id="{DA6DFC2B-A94F-4CC1-B01A-E47B3FA749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7013" y="2169562"/>
            <a:ext cx="3750470" cy="3937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77027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D19885-092E-4CEC-8EC2-CF30130E9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014" y="786384"/>
            <a:ext cx="3634020" cy="589336"/>
          </a:xfrm>
        </p:spPr>
        <p:txBody>
          <a:bodyPr/>
          <a:lstStyle/>
          <a:p>
            <a:r>
              <a:rPr lang="ru-RU" dirty="0"/>
              <a:t>Пример 3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C3C29B4-FDFF-4D2E-90B9-DCBE21765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E289488-0C23-4DC8-A9FA-240659547385}" type="datetime1">
              <a:rPr lang="ru-RU" smtClean="0"/>
              <a:t>14.01.2022</a:t>
            </a:fld>
            <a:endParaRPr lang="en-US" dirty="0"/>
          </a:p>
        </p:txBody>
      </p:sp>
      <p:pic>
        <p:nvPicPr>
          <p:cNvPr id="9" name="Picture 2" descr=" ">
            <a:extLst>
              <a:ext uri="{FF2B5EF4-FFF2-40B4-BE49-F238E27FC236}">
                <a16:creationId xmlns:a16="http://schemas.microsoft.com/office/drawing/2014/main" id="{972C049A-7051-44D1-852F-5335A28028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7013" y="2307697"/>
            <a:ext cx="3750470" cy="3937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971ED51-1A6E-4274-8D81-CF894AE1F165}"/>
              </a:ext>
            </a:extLst>
          </p:cNvPr>
          <p:cNvSpPr txBox="1"/>
          <p:nvPr/>
        </p:nvSpPr>
        <p:spPr>
          <a:xfrm>
            <a:off x="527014" y="1737535"/>
            <a:ext cx="37504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Попадем в индекс или нет?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D70B26D-8F5C-4D90-8A71-42B7427A00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0330" y="1995636"/>
            <a:ext cx="6418672" cy="2866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7722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D19885-092E-4CEC-8EC2-CF30130E9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556385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Пример 3. Да!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C3C29B4-FDFF-4D2E-90B9-DCBE21765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E289488-0C23-4DC8-A9FA-240659547385}" type="datetime1">
              <a:rPr lang="ru-RU" smtClean="0"/>
              <a:t>14.01.2022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494D86-9A63-4B46-9C06-FC3DAFF935BE}"/>
              </a:ext>
            </a:extLst>
          </p:cNvPr>
          <p:cNvSpPr txBox="1"/>
          <p:nvPr/>
        </p:nvSpPr>
        <p:spPr>
          <a:xfrm>
            <a:off x="5288099" y="3165690"/>
            <a:ext cx="670207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b="0" i="0" dirty="0">
                <a:solidFill>
                  <a:srgbClr val="000000"/>
                </a:solidFill>
                <a:effectLst/>
              </a:rPr>
              <a:t>В этом случае требования соответствия индекса и запроса не нарушены.</a:t>
            </a:r>
            <a:endParaRPr lang="en-US" b="0" i="0" dirty="0">
              <a:solidFill>
                <a:srgbClr val="000000"/>
              </a:solidFill>
              <a:effectLst/>
            </a:endParaRPr>
          </a:p>
          <a:p>
            <a:pPr algn="l"/>
            <a:endParaRPr lang="en-US" b="0" i="0" dirty="0">
              <a:solidFill>
                <a:srgbClr val="000000"/>
              </a:solidFill>
              <a:effectLst/>
            </a:endParaRP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</a:rPr>
              <a:t>Данный запрос будет выполнен СУБД </a:t>
            </a:r>
            <a:r>
              <a:rPr lang="ru-RU" b="0" i="0" dirty="0">
                <a:solidFill>
                  <a:srgbClr val="00B050"/>
                </a:solidFill>
                <a:effectLst/>
              </a:rPr>
              <a:t>оптимальным способом</a:t>
            </a:r>
            <a:endParaRPr lang="en-US" b="0" i="0" dirty="0">
              <a:solidFill>
                <a:srgbClr val="00B050"/>
              </a:solidFill>
              <a:effectLst/>
            </a:endParaRPr>
          </a:p>
          <a:p>
            <a:pPr algn="l"/>
            <a:endParaRPr lang="en-US" dirty="0">
              <a:solidFill>
                <a:srgbClr val="000000"/>
              </a:solidFill>
            </a:endParaRP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</a:rPr>
              <a:t>Обратите внимание на то, что порядок следования условий в запросе не обязан совпадать с порядком следования полей в индексе. Это не является проблемой и будет нормально обработано СУБД.</a:t>
            </a:r>
          </a:p>
        </p:txBody>
      </p:sp>
      <p:sp>
        <p:nvSpPr>
          <p:cNvPr id="9" name="Текст 8">
            <a:extLst>
              <a:ext uri="{FF2B5EF4-FFF2-40B4-BE49-F238E27FC236}">
                <a16:creationId xmlns:a16="http://schemas.microsoft.com/office/drawing/2014/main" id="{7665E8D2-08AF-4708-82AA-974A7D48693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" name="Picture 2" descr=" ">
            <a:extLst>
              <a:ext uri="{FF2B5EF4-FFF2-40B4-BE49-F238E27FC236}">
                <a16:creationId xmlns:a16="http://schemas.microsoft.com/office/drawing/2014/main" id="{DA6DFC2B-A94F-4CC1-B01A-E47B3FA749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7013" y="2169562"/>
            <a:ext cx="3750470" cy="3937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D01D053-7E10-43E5-A97C-A3E2DA91B1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1076" y="100933"/>
            <a:ext cx="6418672" cy="2866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6746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DDEA99-71F0-4507-AB2E-DF14E256E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Типичная проблема №1</a:t>
            </a: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ECA034C3-BEFE-41E9-A2E6-9451F140A5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49144" y="2114801"/>
            <a:ext cx="7106410" cy="2628398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E621D1F2-3590-4510-B8EF-8C76CCFE3DC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1800" b="1" i="0" dirty="0">
                <a:solidFill>
                  <a:schemeClr val="bg1"/>
                </a:solidFill>
                <a:effectLst/>
              </a:rPr>
              <a:t>Использование логического ИЛИ в условиях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45DDA93-D11C-428F-B41C-B91D83D12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D0FAC8F-653F-479B-B209-9F30C9091843}" type="datetime1">
              <a:rPr lang="ru-RU" smtClean="0"/>
              <a:t>14.01.2022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2480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FBDCECDC-EEE3-4128-AA5E-82A8C08796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07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B2EA78-AEB3-469B-9025-3B17201A45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892168"/>
          </a:xfrm>
        </p:spPr>
        <p:txBody>
          <a:bodyPr rtlCol="0" anchor="ctr">
            <a:normAutofit/>
          </a:bodyPr>
          <a:lstStyle/>
          <a:p>
            <a:pPr lvl="0" rtl="0"/>
            <a:r>
              <a:rPr lang="ru" sz="4800" i="1" dirty="0">
                <a:solidFill>
                  <a:srgbClr val="FFFFFF"/>
                </a:solidFill>
              </a:rPr>
              <a:t>«Индекс - </a:t>
            </a:r>
            <a:r>
              <a:rPr lang="ru-RU" sz="4800" i="1" dirty="0">
                <a:solidFill>
                  <a:srgbClr val="FFFFFF"/>
                </a:solidFill>
              </a:rPr>
              <a:t>объект базы данных, создаваемый с целью повышения производительности поиска данных</a:t>
            </a:r>
            <a:r>
              <a:rPr lang="ru" sz="4800" i="1" dirty="0">
                <a:solidFill>
                  <a:srgbClr val="FFFFFF"/>
                </a:solidFill>
              </a:rPr>
              <a:t>".</a:t>
            </a: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4260EDE0-989C-4E16-AF94-F652294D82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07" y="4953000"/>
            <a:ext cx="12188952" cy="1905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55E1F2F-E259-4EA8-9FFD-3A10AF5418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5225240"/>
            <a:ext cx="10058400" cy="1143000"/>
          </a:xfrm>
        </p:spPr>
        <p:txBody>
          <a:bodyPr rtlCol="0">
            <a:normAutofit/>
          </a:bodyPr>
          <a:lstStyle/>
          <a:p>
            <a:pPr rtl="0"/>
            <a:endParaRPr lang="ru" dirty="0">
              <a:solidFill>
                <a:srgbClr val="FFFFFF"/>
              </a:solidFill>
            </a:endParaRPr>
          </a:p>
          <a:p>
            <a:pPr rtl="0"/>
            <a:r>
              <a:rPr lang="ru" dirty="0">
                <a:solidFill>
                  <a:srgbClr val="FFFFFF"/>
                </a:solidFill>
              </a:rPr>
              <a:t>—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ru-RU" dirty="0">
                <a:solidFill>
                  <a:srgbClr val="FFFFFF"/>
                </a:solidFill>
              </a:rPr>
              <a:t>Википедия</a:t>
            </a:r>
          </a:p>
        </p:txBody>
      </p:sp>
    </p:spTree>
    <p:extLst>
      <p:ext uri="{BB962C8B-B14F-4D97-AF65-F5344CB8AC3E}">
        <p14:creationId xmlns:p14="http://schemas.microsoft.com/office/powerpoint/2010/main" val="1917146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DDEA99-71F0-4507-AB2E-DF14E256E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Типичная проблема №2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621D1F2-3590-4510-B8EF-8C76CCFE3DC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l"/>
            <a:r>
              <a:rPr lang="ru-RU" b="1" i="0" dirty="0">
                <a:solidFill>
                  <a:schemeClr val="bg1"/>
                </a:solidFill>
                <a:effectLst/>
              </a:rPr>
              <a:t>Использование ИЛИ в условиях соединения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45DDA93-D11C-428F-B41C-B91D83D12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D0FAC8F-653F-479B-B209-9F30C9091843}" type="datetime1">
              <a:rPr lang="ru-RU" smtClean="0"/>
              <a:t>14.01.2022</a:t>
            </a:fld>
            <a:endParaRPr lang="en-US" dirty="0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301F732-EF77-4B38-9E3A-8BE185D189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0" i="0" dirty="0">
                <a:solidFill>
                  <a:srgbClr val="000000"/>
                </a:solidFill>
                <a:effectLst/>
              </a:rPr>
              <a:t>Не рекомендуется использовать логическое ИЛИ в условиях соединения, то есть в секции ПО запроса.</a:t>
            </a:r>
            <a:endParaRPr lang="en-US" sz="2400" b="0" i="0" dirty="0">
              <a:solidFill>
                <a:srgbClr val="000000"/>
              </a:solidFill>
              <a:effectLst/>
            </a:endParaRPr>
          </a:p>
          <a:p>
            <a:r>
              <a:rPr lang="ru-RU" sz="2400" b="0" i="0" dirty="0">
                <a:solidFill>
                  <a:srgbClr val="000000"/>
                </a:solidFill>
                <a:effectLst/>
              </a:rPr>
              <a:t>Это так же может привести к выбору неоптимального плана и медленной работе запроса. Простого универсального способа переписать такой запрос без использования ИЛИ не существует.</a:t>
            </a:r>
            <a:endParaRPr lang="en-US" sz="2400" b="0" i="0" dirty="0">
              <a:solidFill>
                <a:srgbClr val="000000"/>
              </a:solidFill>
              <a:effectLst/>
            </a:endParaRPr>
          </a:p>
          <a:p>
            <a:r>
              <a:rPr lang="ru-RU" sz="2400" b="0" i="0" dirty="0">
                <a:solidFill>
                  <a:srgbClr val="000000"/>
                </a:solidFill>
                <a:effectLst/>
              </a:rPr>
              <a:t>Следует проанализировать решаемую задачу и попытаться найти другой алгоритм ее решения.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902271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CBA0FF4D-E003-4480-A278-7E21F1B5C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Спасибо за внимание!</a:t>
            </a:r>
          </a:p>
        </p:txBody>
      </p:sp>
      <p:sp>
        <p:nvSpPr>
          <p:cNvPr id="9" name="Объект 8">
            <a:extLst>
              <a:ext uri="{FF2B5EF4-FFF2-40B4-BE49-F238E27FC236}">
                <a16:creationId xmlns:a16="http://schemas.microsoft.com/office/drawing/2014/main" id="{E8602AFA-1CBE-44E5-A512-FC52A9D8DF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/>
              <a:t>Всем удачного конфигурирования и попадания </a:t>
            </a:r>
            <a:r>
              <a:rPr lang="ru-RU"/>
              <a:t>в индекс!</a:t>
            </a:r>
            <a:endParaRPr lang="ru-RU" dirty="0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A4BA9F2-3CF0-4D63-A7FD-3B5D38FA8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D0FAC8F-653F-479B-B209-9F30C9091843}" type="datetime1">
              <a:rPr lang="ru-RU" smtClean="0"/>
              <a:t>14.01.2022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491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49589B9A-A2D2-479E-81BF-C3E85206B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6" y="786384"/>
            <a:ext cx="3517567" cy="803520"/>
          </a:xfrm>
        </p:spPr>
        <p:txBody>
          <a:bodyPr>
            <a:normAutofit fontScale="90000"/>
          </a:bodyPr>
          <a:lstStyle/>
          <a:p>
            <a:r>
              <a:rPr lang="ru-RU" sz="2800" dirty="0"/>
              <a:t>Про индексы понятным языком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B06B068-A0D7-472D-85F8-13F7089BF8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D0FAC8F-653F-479B-B209-9F30C9091843}" type="datetime1">
              <a:rPr lang="ru-RU" smtClean="0"/>
              <a:t>14.01.2022</a:t>
            </a:fld>
            <a:endParaRPr lang="en-US" dirty="0"/>
          </a:p>
        </p:txBody>
      </p:sp>
      <p:sp>
        <p:nvSpPr>
          <p:cNvPr id="10" name="Объект 9">
            <a:extLst>
              <a:ext uri="{FF2B5EF4-FFF2-40B4-BE49-F238E27FC236}">
                <a16:creationId xmlns:a16="http://schemas.microsoft.com/office/drawing/2014/main" id="{F4EB88C1-D1B2-42F7-8CA3-3D41E10700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633721"/>
          </a:xfrm>
        </p:spPr>
        <p:txBody>
          <a:bodyPr>
            <a:normAutofit lnSpcReduction="10000"/>
          </a:bodyPr>
          <a:lstStyle/>
          <a:p>
            <a:pPr algn="l" fontAlgn="base"/>
            <a:r>
              <a:rPr lang="ru-RU" sz="2400" b="0" i="0" dirty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  <a:t>Индекс похож на содержание книги, когда вам надо найти что-то в книге у вас два варианта:</a:t>
            </a:r>
          </a:p>
          <a:p>
            <a:pPr algn="l" fontAlgn="base"/>
            <a:r>
              <a:rPr lang="ru-RU" sz="2400" b="0" i="0" dirty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  <a:t>1. Если содержания нет - просмотреть всю книгу с первой по последнюю страницу в поисках нужной главы. Повторять это для каждого запроса.</a:t>
            </a:r>
          </a:p>
          <a:p>
            <a:pPr algn="l" fontAlgn="base"/>
            <a:r>
              <a:rPr lang="ru-RU" sz="2400" b="0" i="0" dirty="0">
                <a:solidFill>
                  <a:srgbClr val="444444"/>
                </a:solidFill>
                <a:effectLst/>
                <a:latin typeface="arial" panose="020B0604020202020204" pitchFamily="34" charset="0"/>
              </a:rPr>
              <a:t>2. Зайти в содержание (индекс), найти быстро номер страницу нужной главы (адрес). Перейти на нужную страницу.</a:t>
            </a:r>
          </a:p>
          <a:p>
            <a:pPr algn="l" fontAlgn="base"/>
            <a:endParaRPr lang="ru-RU" b="0" i="0" dirty="0">
              <a:solidFill>
                <a:srgbClr val="444444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ru-RU" sz="3600" b="1" dirty="0"/>
              <a:t>Что быстрее</a:t>
            </a:r>
            <a:r>
              <a:rPr lang="en-US" sz="3600" b="1" dirty="0"/>
              <a:t> 1</a:t>
            </a:r>
            <a:r>
              <a:rPr lang="ru-RU" sz="3600" b="1" dirty="0"/>
              <a:t> или 2?</a:t>
            </a:r>
          </a:p>
        </p:txBody>
      </p:sp>
      <p:pic>
        <p:nvPicPr>
          <p:cNvPr id="12" name="Picture 2" descr="Толковый биотехнический словарь. Русско-английский">
            <a:extLst>
              <a:ext uri="{FF2B5EF4-FFF2-40B4-BE49-F238E27FC236}">
                <a16:creationId xmlns:a16="http://schemas.microsoft.com/office/drawing/2014/main" id="{88058DBF-3550-4391-A0AD-31C96E7B86F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464" y="1721708"/>
            <a:ext cx="3297529" cy="4792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6540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F5C47A-3CEC-4401-9903-CA7BD0A715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Индексы по способу хранения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0ED7455-16FA-4E12-B7AF-14BFD861408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/>
              <a:t>Кластерный индекс</a:t>
            </a:r>
            <a:r>
              <a:rPr lang="ru-RU" dirty="0"/>
              <a:t>  - это древовидная структура данных, при которой значения индекса хранятся вместе с данными, им соответствующими. И индексы, и данные при такой организации упорядочены.</a:t>
            </a:r>
          </a:p>
          <a:p>
            <a:r>
              <a:rPr lang="ru-RU" dirty="0"/>
              <a:t>Аналогия – оглавление в книге.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Consolas" panose="020B0609020204030204" pitchFamily="49" charset="0"/>
              </a:rPr>
              <a:t>| id | name  |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Consolas" panose="020B0609020204030204" pitchFamily="49" charset="0"/>
              </a:rPr>
              <a:t>| 1  | Den   |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Consolas" panose="020B0609020204030204" pitchFamily="49" charset="0"/>
              </a:rPr>
              <a:t>| 2  | Thor  |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Consolas" panose="020B0609020204030204" pitchFamily="49" charset="0"/>
              </a:rPr>
              <a:t>| 3  | Lenin |</a:t>
            </a:r>
            <a:endParaRPr lang="ru-RU" dirty="0">
              <a:latin typeface="Consolas" panose="020B06090202040302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ru-RU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/>
              <a:t>Такое индекс может быть только </a:t>
            </a:r>
            <a:r>
              <a:rPr lang="ru-RU" b="1" dirty="0"/>
              <a:t>ОДИН</a:t>
            </a:r>
            <a:r>
              <a:rPr lang="ru-RU" dirty="0"/>
              <a:t>!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/>
              <a:t>Добавление записи не в конец, а вставка в нужную позицию.</a:t>
            </a: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662880DD-FC3F-4B06-AD1E-F0BF6C5811D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/>
              <a:t>Обычный индекс (</a:t>
            </a:r>
            <a:r>
              <a:rPr lang="ru-RU" b="1" dirty="0" err="1"/>
              <a:t>некластерный</a:t>
            </a:r>
            <a:r>
              <a:rPr lang="ru-RU" b="1" dirty="0"/>
              <a:t>) </a:t>
            </a:r>
            <a:r>
              <a:rPr lang="ru-RU" dirty="0"/>
              <a:t>- это отсортированный набор данных столбцов, по которым он построен.</a:t>
            </a:r>
          </a:p>
          <a:p>
            <a:r>
              <a:rPr lang="ru-RU" dirty="0"/>
              <a:t>Аналогия – алфавитный указатель.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Consolas" panose="020B0609020204030204" pitchFamily="49" charset="0"/>
              </a:rPr>
              <a:t>| id | name  |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Consolas" panose="020B0609020204030204" pitchFamily="49" charset="0"/>
              </a:rPr>
              <a:t>| 1  | Den   |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Consolas" panose="020B0609020204030204" pitchFamily="49" charset="0"/>
              </a:rPr>
              <a:t>| 3  | Lenin |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Consolas" panose="020B0609020204030204" pitchFamily="49" charset="0"/>
              </a:rPr>
              <a:t>| 2  | Thor  |</a:t>
            </a:r>
          </a:p>
          <a:p>
            <a:r>
              <a:rPr lang="ru-RU" dirty="0"/>
              <a:t>Индекс по колонке </a:t>
            </a:r>
            <a:r>
              <a:rPr lang="en-US" dirty="0"/>
              <a:t>ID </a:t>
            </a:r>
            <a:r>
              <a:rPr lang="ru-RU" dirty="0"/>
              <a:t>будет выглядеть так: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Consolas" panose="020B0609020204030204" pitchFamily="49" charset="0"/>
              </a:rPr>
              <a:t>| </a:t>
            </a:r>
            <a:r>
              <a:rPr lang="en-US" dirty="0">
                <a:latin typeface="Consolas" panose="020B0609020204030204" pitchFamily="49" charset="0"/>
              </a:rPr>
              <a:t>id |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Consolas" panose="020B0609020204030204" pitchFamily="49" charset="0"/>
              </a:rPr>
              <a:t>| 1  | -&gt; 1 </a:t>
            </a:r>
            <a:r>
              <a:rPr lang="ru-RU" dirty="0">
                <a:latin typeface="Consolas" panose="020B0609020204030204" pitchFamily="49" charset="0"/>
              </a:rPr>
              <a:t>строка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Consolas" panose="020B0609020204030204" pitchFamily="49" charset="0"/>
              </a:rPr>
              <a:t>| 2  | -&gt; 3 строка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Consolas" panose="020B0609020204030204" pitchFamily="49" charset="0"/>
              </a:rPr>
              <a:t>| 3  | -&gt; 2 строка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5D78957-431D-4DA5-8839-950B3CDE5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D0FAC8F-653F-479B-B209-9F30C9091843}" type="datetime1">
              <a:rPr lang="ru-RU" smtClean="0"/>
              <a:t>14.01.2022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2691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D92F3837-EA84-4BBB-B17E-FEEB4805A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Как это выглядит на физическом уровне</a:t>
            </a:r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8248FBCA-5272-4451-90A8-731FE00439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Куча (таблица без кластерного индекса)</a:t>
            </a:r>
          </a:p>
        </p:txBody>
      </p:sp>
      <p:sp>
        <p:nvSpPr>
          <p:cNvPr id="9" name="Текст 8">
            <a:extLst>
              <a:ext uri="{FF2B5EF4-FFF2-40B4-BE49-F238E27FC236}">
                <a16:creationId xmlns:a16="http://schemas.microsoft.com/office/drawing/2014/main" id="{EC135DA4-C73A-40DD-B150-3B8F3D86FA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Кластерный индекс (В-дерево)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6AE4E3A-1271-4FDF-BC14-E70A8E9F0C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D0FAC8F-653F-479B-B209-9F30C9091843}" type="datetime1">
              <a:rPr lang="ru-RU" smtClean="0"/>
              <a:t>14.01.2022</a:t>
            </a:fld>
            <a:endParaRPr lang="en-US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464FF2ED-F927-4312-83F4-BDC9D6D393FB}"/>
              </a:ext>
            </a:extLst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3425349"/>
            <a:ext cx="4638675" cy="1975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>
            <a:extLst>
              <a:ext uri="{FF2B5EF4-FFF2-40B4-BE49-F238E27FC236}">
                <a16:creationId xmlns:a16="http://schemas.microsoft.com/office/drawing/2014/main" id="{DC68EE4F-1D3B-4DE4-A54F-25F1FD675011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1133" y="2957513"/>
            <a:ext cx="2591922" cy="291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8331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8CDC5E-EFAD-48D9-B7A8-CDDFB2D53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Как выглядят индексы?</a:t>
            </a:r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71AE6411-F4D1-4B35-9312-ECBD8A2F324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Индексы 1С - это индексы СУБД.</a:t>
            </a:r>
          </a:p>
          <a:p>
            <a:r>
              <a:rPr lang="ru-RU" dirty="0"/>
              <a:t>Никакой магии!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DE4256D-9A95-4181-99F9-9C1A9AABDC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D0FAC8F-653F-479B-B209-9F30C9091843}" type="datetime1">
              <a:rPr lang="ru-RU" smtClean="0"/>
              <a:t>14.01.2022</a:t>
            </a:fld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9F87AD5F-6F6C-4F4E-8A20-A3A9DD76D9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3070" y="786383"/>
            <a:ext cx="6801191" cy="5186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32948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388491-6AD5-475A-9804-BB13873DE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/>
              <a:t>Где прочитать по индексам объектов в 1С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48556708-1E3D-402E-A947-30C633E7E0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70727" y="786383"/>
            <a:ext cx="7049423" cy="4954009"/>
          </a:xfrm>
        </p:spPr>
      </p:pic>
      <p:sp>
        <p:nvSpPr>
          <p:cNvPr id="7" name="Текст 6">
            <a:extLst>
              <a:ext uri="{FF2B5EF4-FFF2-40B4-BE49-F238E27FC236}">
                <a16:creationId xmlns:a16="http://schemas.microsoft.com/office/drawing/2014/main" id="{B45E61E4-2F50-41EA-AF2C-1BC903649841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На ИТС</a:t>
            </a:r>
          </a:p>
          <a:p>
            <a:r>
              <a:rPr lang="ru-RU" b="1" i="0" dirty="0">
                <a:solidFill>
                  <a:srgbClr val="A4A4A4"/>
                </a:solidFill>
                <a:effectLst/>
                <a:latin typeface="unset"/>
                <a:hlinkClick r:id="rId3"/>
              </a:rPr>
              <a:t>Индексы таблиц базы данных</a:t>
            </a:r>
            <a:endParaRPr lang="ru-RU" b="1" i="0" dirty="0">
              <a:solidFill>
                <a:srgbClr val="A4A4A4"/>
              </a:solidFill>
              <a:effectLst/>
              <a:latin typeface="unset"/>
            </a:endParaRPr>
          </a:p>
          <a:p>
            <a:r>
              <a:rPr lang="ru-RU" dirty="0"/>
              <a:t> 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008E4B1-0B21-45AC-900A-1585D7E51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E289488-0C23-4DC8-A9FA-240659547385}" type="datetime1">
              <a:rPr lang="ru-RU" smtClean="0"/>
              <a:t>14.01.2022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5318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4AA071-3615-4376-8900-3A60BF1DE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1124795"/>
          </a:xfrm>
        </p:spPr>
        <p:txBody>
          <a:bodyPr>
            <a:normAutofit fontScale="90000"/>
          </a:bodyPr>
          <a:lstStyle/>
          <a:p>
            <a:r>
              <a:rPr lang="ru-RU" dirty="0"/>
              <a:t>Проблема фрагментации индексов</a:t>
            </a:r>
          </a:p>
        </p:txBody>
      </p:sp>
      <p:sp>
        <p:nvSpPr>
          <p:cNvPr id="8" name="Объект 7">
            <a:extLst>
              <a:ext uri="{FF2B5EF4-FFF2-40B4-BE49-F238E27FC236}">
                <a16:creationId xmlns:a16="http://schemas.microsoft.com/office/drawing/2014/main" id="{8780F544-88ED-4F6B-AD92-1C54AA0990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58984" y="494270"/>
            <a:ext cx="5928344" cy="5952249"/>
          </a:xfrm>
        </p:spPr>
        <p:txBody>
          <a:bodyPr/>
          <a:lstStyle/>
          <a:p>
            <a:r>
              <a:rPr lang="ru-RU" sz="2000" dirty="0"/>
              <a:t>Оптимизатор СУБД может принять решение вообще не использовать индексы для поиска по небольшим таблицам (до пары десятков записей — зависит от конкретной структуры данных и индекса). Почему? Потому что поиск простым перебором читает данные последовательно. А указатель в индексе ссылается на разрозненные участки данных. И прыжки по ссылкам из индекса в конечном итоге </a:t>
            </a:r>
            <a:r>
              <a:rPr lang="ru-RU" sz="2000" b="1" dirty="0"/>
              <a:t>могут стоить дороже полного перебора</a:t>
            </a:r>
            <a:r>
              <a:rPr lang="ru-RU" sz="2000" dirty="0"/>
              <a:t>.</a:t>
            </a:r>
          </a:p>
          <a:p>
            <a:r>
              <a:rPr lang="ru-RU" sz="2000" dirty="0"/>
              <a:t>Что происходит? Находится значение в индексе — это быстро и просто — и из таблицы данных читаются строки, на которые этот индекс ссылается. Естественно, при большой </a:t>
            </a:r>
            <a:r>
              <a:rPr lang="ru-RU" sz="2000" dirty="0" err="1"/>
              <a:t>фрагментированности</a:t>
            </a:r>
            <a:r>
              <a:rPr lang="ru-RU" sz="2000" dirty="0"/>
              <a:t> таблицы накладные расходы на чтение из разных её частей становятся ощутимыми.</a:t>
            </a:r>
          </a:p>
          <a:p>
            <a:endParaRPr lang="ru-RU" dirty="0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2AAABE6-AE8C-4127-B762-3C203C272C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7CF7452-61A3-4CDC-ACAB-74E5B4A7EF57}" type="datetime1">
              <a:rPr lang="ru-RU" smtClean="0"/>
              <a:t>14.01.2022</a:t>
            </a:fld>
            <a:endParaRPr lang="en-US" dirty="0"/>
          </a:p>
        </p:txBody>
      </p:sp>
      <p:pic>
        <p:nvPicPr>
          <p:cNvPr id="5122" name="Picture 2" descr="Фрагментированность некластерного индекса">
            <a:extLst>
              <a:ext uri="{FF2B5EF4-FFF2-40B4-BE49-F238E27FC236}">
                <a16:creationId xmlns:a16="http://schemas.microsoft.com/office/drawing/2014/main" id="{101D9AD1-85B8-4208-B636-FF6B3DAA1F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554" y="2122170"/>
            <a:ext cx="4057262" cy="3372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04767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81C69F-98A0-4568-84F4-E01F54DBD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1709681"/>
          </a:xfrm>
        </p:spPr>
        <p:txBody>
          <a:bodyPr>
            <a:normAutofit fontScale="90000"/>
          </a:bodyPr>
          <a:lstStyle/>
          <a:p>
            <a:r>
              <a:rPr lang="ru-RU" dirty="0"/>
              <a:t>Как посмотреть существующие индексы?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1B86EB69-51BC-455C-AF5E-719500A151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14569" y="786384"/>
            <a:ext cx="6656024" cy="4960256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0AF57C34-8E24-410B-B0A1-4B1AFD9159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43465" y="2636108"/>
            <a:ext cx="3517567" cy="3471447"/>
          </a:xfrm>
        </p:spPr>
        <p:txBody>
          <a:bodyPr>
            <a:normAutofit/>
          </a:bodyPr>
          <a:lstStyle/>
          <a:p>
            <a:r>
              <a:rPr lang="ru-RU" sz="2400" dirty="0"/>
              <a:t>Открыть в серверной ИБ обработку «Структура таблиц информационной базы 1С в MS SQL или </a:t>
            </a:r>
            <a:r>
              <a:rPr lang="ru-RU" sz="2400" dirty="0" err="1"/>
              <a:t>Postgres</a:t>
            </a:r>
            <a:r>
              <a:rPr lang="ru-RU" sz="2400" dirty="0"/>
              <a:t>»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83221DA-2A2A-4F2C-B725-3BE33EDB2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D0FAC8F-653F-479B-B209-9F30C9091843}" type="datetime1">
              <a:rPr lang="ru-RU" smtClean="0"/>
              <a:t>14.01.2022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496430"/>
      </p:ext>
    </p:extLst>
  </p:cSld>
  <p:clrMapOvr>
    <a:masterClrMapping/>
  </p:clrMapOvr>
</p:sld>
</file>

<file path=ppt/theme/theme1.xml><?xml version="1.0" encoding="utf-8"?>
<a:theme xmlns:a="http://schemas.openxmlformats.org/drawingml/2006/main" name="1_РетроспективаVTI">
  <a:themeElements>
    <a:clrScheme name="Custom 37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9BA8B7"/>
      </a:accent1>
      <a:accent2>
        <a:srgbClr val="E6A02E"/>
      </a:accent2>
      <a:accent3>
        <a:srgbClr val="BF6A3B"/>
      </a:accent3>
      <a:accent4>
        <a:srgbClr val="92987A"/>
      </a:accent4>
      <a:accent5>
        <a:srgbClr val="857659"/>
      </a:accent5>
      <a:accent6>
        <a:srgbClr val="A0988C"/>
      </a:accent6>
      <a:hlink>
        <a:srgbClr val="00B0F0"/>
      </a:hlink>
      <a:folHlink>
        <a:srgbClr val="738F97"/>
      </a:folHlink>
    </a:clrScheme>
    <a:fontScheme name="Retrospect">
      <a:majorFont>
        <a:latin typeface="Bookman Old Style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1798995_TF56160789" id="{E9416FAF-F856-40AC-9675-C9B0760B1290}" vid="{1EEFFE07-2D5A-4CA5-A479-4D088CDD8AD4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{18D252EE-8D0F-4315-931C-03E787BEE262}tf56160789_win32</Template>
  <TotalTime>119</TotalTime>
  <Words>1035</Words>
  <Application>Microsoft Office PowerPoint</Application>
  <PresentationFormat>Широкоэкранный</PresentationFormat>
  <Paragraphs>132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1" baseType="lpstr">
      <vt:lpstr>Arial</vt:lpstr>
      <vt:lpstr>Arial</vt:lpstr>
      <vt:lpstr>Bookman Old Style</vt:lpstr>
      <vt:lpstr>Calibri</vt:lpstr>
      <vt:lpstr>Consolas</vt:lpstr>
      <vt:lpstr>Franklin Gothic Book</vt:lpstr>
      <vt:lpstr>Franklin Gothic Book (Основной текст)</vt:lpstr>
      <vt:lpstr>unset</vt:lpstr>
      <vt:lpstr>Verdana</vt:lpstr>
      <vt:lpstr>1_РетроспективаVTI</vt:lpstr>
      <vt:lpstr>Индексы в 1С</vt:lpstr>
      <vt:lpstr>«Индекс - объект базы данных, создаваемый с целью повышения производительности поиска данных".</vt:lpstr>
      <vt:lpstr>Про индексы понятным языком</vt:lpstr>
      <vt:lpstr>Индексы по способу хранения</vt:lpstr>
      <vt:lpstr>Как это выглядит на физическом уровне</vt:lpstr>
      <vt:lpstr>Как выглядят индексы?</vt:lpstr>
      <vt:lpstr>Где прочитать по индексам объектов в 1С</vt:lpstr>
      <vt:lpstr>Проблема фрагментации индексов</vt:lpstr>
      <vt:lpstr>Как посмотреть существующие индексы?</vt:lpstr>
      <vt:lpstr>Одна из проблем медленных запросов 1С</vt:lpstr>
      <vt:lpstr>Цель – попасть в индекс!</vt:lpstr>
      <vt:lpstr>Примеры </vt:lpstr>
      <vt:lpstr>Пример 1</vt:lpstr>
      <vt:lpstr>Пример 1. Нет</vt:lpstr>
      <vt:lpstr>Пример 2</vt:lpstr>
      <vt:lpstr>Пример 2. Нет</vt:lpstr>
      <vt:lpstr>Пример 3</vt:lpstr>
      <vt:lpstr>Пример 3. Да!</vt:lpstr>
      <vt:lpstr>Типичная проблема №1</vt:lpstr>
      <vt:lpstr>Типичная проблема №2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Индексы в 1С</dc:title>
  <dc:creator>Виталий Барилко</dc:creator>
  <cp:lastModifiedBy>Виталий Барилко</cp:lastModifiedBy>
  <cp:revision>17</cp:revision>
  <dcterms:created xsi:type="dcterms:W3CDTF">2022-01-14T08:30:47Z</dcterms:created>
  <dcterms:modified xsi:type="dcterms:W3CDTF">2022-01-14T10:30:41Z</dcterms:modified>
</cp:coreProperties>
</file>