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17"/>
  </p:notesMasterIdLst>
  <p:handoutMasterIdLst>
    <p:handoutMasterId r:id="rId18"/>
  </p:handoutMasterIdLst>
  <p:sldIdLst>
    <p:sldId id="450" r:id="rId2"/>
    <p:sldId id="642" r:id="rId3"/>
    <p:sldId id="643" r:id="rId4"/>
    <p:sldId id="645" r:id="rId5"/>
    <p:sldId id="644" r:id="rId6"/>
    <p:sldId id="646" r:id="rId7"/>
    <p:sldId id="647" r:id="rId8"/>
    <p:sldId id="648" r:id="rId9"/>
    <p:sldId id="653" r:id="rId10"/>
    <p:sldId id="649" r:id="rId11"/>
    <p:sldId id="650" r:id="rId12"/>
    <p:sldId id="651" r:id="rId13"/>
    <p:sldId id="652" r:id="rId14"/>
    <p:sldId id="654" r:id="rId15"/>
    <p:sldId id="267" r:id="rId16"/>
  </p:sldIdLst>
  <p:sldSz cx="9144000" cy="6858000" type="screen4x3"/>
  <p:notesSz cx="6669088" cy="9928225"/>
  <p:defaultTextStyle>
    <a:defPPr>
      <a:defRPr lang="ru-RU"/>
    </a:defPPr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000"/>
    <a:srgbClr val="B2B2B2"/>
    <a:srgbClr val="808080"/>
    <a:srgbClr val="FFCC00"/>
    <a:srgbClr val="CC9900"/>
    <a:srgbClr val="FFFF00"/>
    <a:srgbClr val="996633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9" autoAdjust="0"/>
    <p:restoredTop sz="89796" autoAdjust="0"/>
  </p:normalViewPr>
  <p:slideViewPr>
    <p:cSldViewPr>
      <p:cViewPr varScale="1">
        <p:scale>
          <a:sx n="104" d="100"/>
          <a:sy n="104" d="100"/>
        </p:scale>
        <p:origin x="19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9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52C3D-5DD7-4A69-B679-F8F758A46046}" type="doc">
      <dgm:prSet loTypeId="urn:microsoft.com/office/officeart/2005/8/layout/pList1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545677-F2A1-44C8-B29C-051975FC4FEC}">
      <dgm:prSet phldrT="[Текст]"/>
      <dgm:spPr/>
      <dgm:t>
        <a:bodyPr/>
        <a:lstStyle/>
        <a:p>
          <a:r>
            <a:rPr lang="ru-RU" dirty="0"/>
            <a:t>ККТ , соответствующая 54-ФЗ</a:t>
          </a:r>
        </a:p>
      </dgm:t>
    </dgm:pt>
    <dgm:pt modelId="{8F436E25-CEFB-403D-9154-720F2A8E6B7C}" type="parTrans" cxnId="{4EE4F460-1373-42A3-96A4-22C7C06CDB16}">
      <dgm:prSet/>
      <dgm:spPr/>
      <dgm:t>
        <a:bodyPr/>
        <a:lstStyle/>
        <a:p>
          <a:endParaRPr lang="ru-RU"/>
        </a:p>
      </dgm:t>
    </dgm:pt>
    <dgm:pt modelId="{E8679CB2-2411-4D8C-8F9A-2FA7248E5569}" type="sibTrans" cxnId="{4EE4F460-1373-42A3-96A4-22C7C06CDB16}">
      <dgm:prSet/>
      <dgm:spPr/>
      <dgm:t>
        <a:bodyPr/>
        <a:lstStyle/>
        <a:p>
          <a:endParaRPr lang="ru-RU"/>
        </a:p>
      </dgm:t>
    </dgm:pt>
    <dgm:pt modelId="{80EAB149-34FA-4FF8-8C0B-25279E4F2D93}">
      <dgm:prSet phldrT="[Текст]"/>
      <dgm:spPr/>
      <dgm:t>
        <a:bodyPr/>
        <a:lstStyle/>
        <a:p>
          <a:r>
            <a:rPr lang="ru-RU" dirty="0"/>
            <a:t>Сертификат КЭП (электронная подпись)</a:t>
          </a:r>
        </a:p>
      </dgm:t>
    </dgm:pt>
    <dgm:pt modelId="{66121D2D-5369-4344-9B6A-BB401181C299}" type="parTrans" cxnId="{C7FEDBD8-BF5D-4C84-82FA-B662DEE66804}">
      <dgm:prSet/>
      <dgm:spPr/>
      <dgm:t>
        <a:bodyPr/>
        <a:lstStyle/>
        <a:p>
          <a:endParaRPr lang="ru-RU"/>
        </a:p>
      </dgm:t>
    </dgm:pt>
    <dgm:pt modelId="{8796FE52-23E9-4AA8-B58E-74CDB16BB3BE}" type="sibTrans" cxnId="{C7FEDBD8-BF5D-4C84-82FA-B662DEE66804}">
      <dgm:prSet/>
      <dgm:spPr/>
      <dgm:t>
        <a:bodyPr/>
        <a:lstStyle/>
        <a:p>
          <a:endParaRPr lang="ru-RU"/>
        </a:p>
      </dgm:t>
    </dgm:pt>
    <dgm:pt modelId="{6932C25C-0CAB-4088-A3CD-1F109679BA81}">
      <dgm:prSet phldrT="[Текст]"/>
      <dgm:spPr/>
      <dgm:t>
        <a:bodyPr/>
        <a:lstStyle/>
        <a:p>
          <a:r>
            <a:rPr lang="ru-RU" dirty="0"/>
            <a:t>Договор с ОФД</a:t>
          </a:r>
        </a:p>
      </dgm:t>
    </dgm:pt>
    <dgm:pt modelId="{2E677288-B977-4329-AD33-7BC4472C43F3}" type="parTrans" cxnId="{BEE84D59-9876-4220-B643-328E2B114851}">
      <dgm:prSet/>
      <dgm:spPr/>
      <dgm:t>
        <a:bodyPr/>
        <a:lstStyle/>
        <a:p>
          <a:endParaRPr lang="ru-RU"/>
        </a:p>
      </dgm:t>
    </dgm:pt>
    <dgm:pt modelId="{16BE1CBF-83D8-4091-A022-4B6121236A20}" type="sibTrans" cxnId="{BEE84D59-9876-4220-B643-328E2B114851}">
      <dgm:prSet/>
      <dgm:spPr/>
      <dgm:t>
        <a:bodyPr/>
        <a:lstStyle/>
        <a:p>
          <a:endParaRPr lang="ru-RU"/>
        </a:p>
      </dgm:t>
    </dgm:pt>
    <dgm:pt modelId="{FEB883BE-2260-458F-83F2-23A38840506F}">
      <dgm:prSet phldrT="[Текст]"/>
      <dgm:spPr/>
      <dgm:t>
        <a:bodyPr/>
        <a:lstStyle/>
        <a:p>
          <a:r>
            <a:rPr lang="ru-RU" dirty="0"/>
            <a:t>Интернет</a:t>
          </a:r>
        </a:p>
      </dgm:t>
    </dgm:pt>
    <dgm:pt modelId="{ED51AA08-5DEB-4491-800E-4577D8135D1F}" type="parTrans" cxnId="{53B94349-FDFC-4F9C-A542-B4869B516FD2}">
      <dgm:prSet/>
      <dgm:spPr/>
      <dgm:t>
        <a:bodyPr/>
        <a:lstStyle/>
        <a:p>
          <a:endParaRPr lang="ru-RU"/>
        </a:p>
      </dgm:t>
    </dgm:pt>
    <dgm:pt modelId="{60842937-7183-49E9-9EFC-1377394207D4}" type="sibTrans" cxnId="{53B94349-FDFC-4F9C-A542-B4869B516FD2}">
      <dgm:prSet/>
      <dgm:spPr/>
      <dgm:t>
        <a:bodyPr/>
        <a:lstStyle/>
        <a:p>
          <a:endParaRPr lang="ru-RU"/>
        </a:p>
      </dgm:t>
    </dgm:pt>
    <dgm:pt modelId="{E36FC32C-F08B-4232-819C-0AD7D8C483E4}" type="pres">
      <dgm:prSet presAssocID="{D0A52C3D-5DD7-4A69-B679-F8F758A46046}" presName="Name0" presStyleCnt="0">
        <dgm:presLayoutVars>
          <dgm:dir/>
          <dgm:resizeHandles val="exact"/>
        </dgm:presLayoutVars>
      </dgm:prSet>
      <dgm:spPr/>
    </dgm:pt>
    <dgm:pt modelId="{AC7FD512-3029-4E4C-94F8-49B3D615CAE9}" type="pres">
      <dgm:prSet presAssocID="{E6545677-F2A1-44C8-B29C-051975FC4FEC}" presName="compNode" presStyleCnt="0"/>
      <dgm:spPr/>
    </dgm:pt>
    <dgm:pt modelId="{5AB9FC91-01B7-4339-B600-DB0FF5B6F1B2}" type="pres">
      <dgm:prSet presAssocID="{E6545677-F2A1-44C8-B29C-051975FC4FEC}" presName="pictRect" presStyleLbl="node1" presStyleIdx="0" presStyleCnt="4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9000" b="-9000"/>
          </a:stretch>
        </a:blipFill>
      </dgm:spPr>
    </dgm:pt>
    <dgm:pt modelId="{A0DE5A3D-E75A-42E5-99CC-2800F57B0AF8}" type="pres">
      <dgm:prSet presAssocID="{E6545677-F2A1-44C8-B29C-051975FC4FEC}" presName="textRect" presStyleLbl="revTx" presStyleIdx="0" presStyleCnt="4">
        <dgm:presLayoutVars>
          <dgm:bulletEnabled val="1"/>
        </dgm:presLayoutVars>
      </dgm:prSet>
      <dgm:spPr/>
    </dgm:pt>
    <dgm:pt modelId="{B27B65BC-BED0-4DD6-8DB1-550760BB1DFF}" type="pres">
      <dgm:prSet presAssocID="{E8679CB2-2411-4D8C-8F9A-2FA7248E5569}" presName="sibTrans" presStyleLbl="sibTrans2D1" presStyleIdx="0" presStyleCnt="0"/>
      <dgm:spPr/>
    </dgm:pt>
    <dgm:pt modelId="{A88C814E-BC5E-4E3B-B344-B926EC87FFB8}" type="pres">
      <dgm:prSet presAssocID="{80EAB149-34FA-4FF8-8C0B-25279E4F2D93}" presName="compNode" presStyleCnt="0"/>
      <dgm:spPr/>
    </dgm:pt>
    <dgm:pt modelId="{E68BFB6E-F3BB-4CF7-87D5-C4B393329020}" type="pres">
      <dgm:prSet presAssocID="{80EAB149-34FA-4FF8-8C0B-25279E4F2D93}" presName="pictRect" presStyleLbl="node1" presStyleIdx="1" presStyleCnt="4"/>
      <dgm:spPr>
        <a:blipFill>
          <a:blip xmlns:r="http://schemas.openxmlformats.org/officeDocument/2006/relationships" r:embed="rId2">
            <a:extLst/>
          </a:blip>
          <a:srcRect/>
          <a:stretch>
            <a:fillRect t="-23000" b="-23000"/>
          </a:stretch>
        </a:blipFill>
      </dgm:spPr>
    </dgm:pt>
    <dgm:pt modelId="{F7FA9F86-B640-47E1-A6AD-E425D8045621}" type="pres">
      <dgm:prSet presAssocID="{80EAB149-34FA-4FF8-8C0B-25279E4F2D93}" presName="textRect" presStyleLbl="revTx" presStyleIdx="1" presStyleCnt="4">
        <dgm:presLayoutVars>
          <dgm:bulletEnabled val="1"/>
        </dgm:presLayoutVars>
      </dgm:prSet>
      <dgm:spPr/>
    </dgm:pt>
    <dgm:pt modelId="{5F5E9B85-C68E-4443-80BD-65C53E34E151}" type="pres">
      <dgm:prSet presAssocID="{8796FE52-23E9-4AA8-B58E-74CDB16BB3BE}" presName="sibTrans" presStyleLbl="sibTrans2D1" presStyleIdx="0" presStyleCnt="0"/>
      <dgm:spPr/>
    </dgm:pt>
    <dgm:pt modelId="{BC17A733-1650-4F79-AC0E-C299CCCAEACA}" type="pres">
      <dgm:prSet presAssocID="{6932C25C-0CAB-4088-A3CD-1F109679BA81}" presName="compNode" presStyleCnt="0"/>
      <dgm:spPr/>
    </dgm:pt>
    <dgm:pt modelId="{B750D07E-1EA0-4393-B2D5-BC431001E6F5}" type="pres">
      <dgm:prSet presAssocID="{6932C25C-0CAB-4088-A3CD-1F109679BA81}" presName="pictRect" presStyleLbl="node1" presStyleIdx="2" presStyleCnt="4"/>
      <dgm:spPr>
        <a:blipFill>
          <a:blip xmlns:r="http://schemas.openxmlformats.org/officeDocument/2006/relationships" r:embed="rId3">
            <a:extLst/>
          </a:blip>
          <a:srcRect/>
          <a:stretch>
            <a:fillRect t="-4000" b="-4000"/>
          </a:stretch>
        </a:blipFill>
      </dgm:spPr>
    </dgm:pt>
    <dgm:pt modelId="{C3719D9E-B68C-4782-8F8D-91BDBE917175}" type="pres">
      <dgm:prSet presAssocID="{6932C25C-0CAB-4088-A3CD-1F109679BA81}" presName="textRect" presStyleLbl="revTx" presStyleIdx="2" presStyleCnt="4">
        <dgm:presLayoutVars>
          <dgm:bulletEnabled val="1"/>
        </dgm:presLayoutVars>
      </dgm:prSet>
      <dgm:spPr/>
    </dgm:pt>
    <dgm:pt modelId="{7704062C-7D1D-44B5-A627-0B800451B3C8}" type="pres">
      <dgm:prSet presAssocID="{16BE1CBF-83D8-4091-A022-4B6121236A20}" presName="sibTrans" presStyleLbl="sibTrans2D1" presStyleIdx="0" presStyleCnt="0"/>
      <dgm:spPr/>
    </dgm:pt>
    <dgm:pt modelId="{75024AAF-5E96-4C86-8E82-893154E501F6}" type="pres">
      <dgm:prSet presAssocID="{FEB883BE-2260-458F-83F2-23A38840506F}" presName="compNode" presStyleCnt="0"/>
      <dgm:spPr/>
    </dgm:pt>
    <dgm:pt modelId="{C29637A1-C4A8-4494-A60C-DE8C549D9498}" type="pres">
      <dgm:prSet presAssocID="{FEB883BE-2260-458F-83F2-23A38840506F}" presName="pictRect" presStyleLbl="node1" presStyleIdx="3" presStyleCnt="4" custLinFactNeighborX="-14" custLinFactNeighborY="-735"/>
      <dgm:spPr>
        <a:blipFill>
          <a:blip xmlns:r="http://schemas.openxmlformats.org/officeDocument/2006/relationships" r:embed="rId4" cstate="print">
            <a:extLst/>
          </a:blip>
          <a:srcRect/>
          <a:stretch>
            <a:fillRect t="-4000" b="-4000"/>
          </a:stretch>
        </a:blipFill>
      </dgm:spPr>
    </dgm:pt>
    <dgm:pt modelId="{E121A64F-D95F-48D1-B4E3-1D38BF33B990}" type="pres">
      <dgm:prSet presAssocID="{FEB883BE-2260-458F-83F2-23A38840506F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4EE4F460-1373-42A3-96A4-22C7C06CDB16}" srcId="{D0A52C3D-5DD7-4A69-B679-F8F758A46046}" destId="{E6545677-F2A1-44C8-B29C-051975FC4FEC}" srcOrd="0" destOrd="0" parTransId="{8F436E25-CEFB-403D-9154-720F2A8E6B7C}" sibTransId="{E8679CB2-2411-4D8C-8F9A-2FA7248E5569}"/>
    <dgm:cxn modelId="{1A6E6263-3352-42D4-8EF8-DD103CEEAF53}" type="presOf" srcId="{E6545677-F2A1-44C8-B29C-051975FC4FEC}" destId="{A0DE5A3D-E75A-42E5-99CC-2800F57B0AF8}" srcOrd="0" destOrd="0" presId="urn:microsoft.com/office/officeart/2005/8/layout/pList1#1"/>
    <dgm:cxn modelId="{53B94349-FDFC-4F9C-A542-B4869B516FD2}" srcId="{D0A52C3D-5DD7-4A69-B679-F8F758A46046}" destId="{FEB883BE-2260-458F-83F2-23A38840506F}" srcOrd="3" destOrd="0" parTransId="{ED51AA08-5DEB-4491-800E-4577D8135D1F}" sibTransId="{60842937-7183-49E9-9EFC-1377394207D4}"/>
    <dgm:cxn modelId="{70E00C73-DE05-415C-B1AD-DD71DCD5A77D}" type="presOf" srcId="{8796FE52-23E9-4AA8-B58E-74CDB16BB3BE}" destId="{5F5E9B85-C68E-4443-80BD-65C53E34E151}" srcOrd="0" destOrd="0" presId="urn:microsoft.com/office/officeart/2005/8/layout/pList1#1"/>
    <dgm:cxn modelId="{403A4378-B791-4E05-8DA8-30CD82DCBB0B}" type="presOf" srcId="{6932C25C-0CAB-4088-A3CD-1F109679BA81}" destId="{C3719D9E-B68C-4782-8F8D-91BDBE917175}" srcOrd="0" destOrd="0" presId="urn:microsoft.com/office/officeart/2005/8/layout/pList1#1"/>
    <dgm:cxn modelId="{BEE84D59-9876-4220-B643-328E2B114851}" srcId="{D0A52C3D-5DD7-4A69-B679-F8F758A46046}" destId="{6932C25C-0CAB-4088-A3CD-1F109679BA81}" srcOrd="2" destOrd="0" parTransId="{2E677288-B977-4329-AD33-7BC4472C43F3}" sibTransId="{16BE1CBF-83D8-4091-A022-4B6121236A20}"/>
    <dgm:cxn modelId="{9D4F938B-550E-4DF2-BE03-36FE44DA8540}" type="presOf" srcId="{16BE1CBF-83D8-4091-A022-4B6121236A20}" destId="{7704062C-7D1D-44B5-A627-0B800451B3C8}" srcOrd="0" destOrd="0" presId="urn:microsoft.com/office/officeart/2005/8/layout/pList1#1"/>
    <dgm:cxn modelId="{96EB9CB0-B1C9-4434-AC4E-824C87553CC9}" type="presOf" srcId="{80EAB149-34FA-4FF8-8C0B-25279E4F2D93}" destId="{F7FA9F86-B640-47E1-A6AD-E425D8045621}" srcOrd="0" destOrd="0" presId="urn:microsoft.com/office/officeart/2005/8/layout/pList1#1"/>
    <dgm:cxn modelId="{43AD98D5-17FC-4DDF-B342-A8D338CCC8C1}" type="presOf" srcId="{E8679CB2-2411-4D8C-8F9A-2FA7248E5569}" destId="{B27B65BC-BED0-4DD6-8DB1-550760BB1DFF}" srcOrd="0" destOrd="0" presId="urn:microsoft.com/office/officeart/2005/8/layout/pList1#1"/>
    <dgm:cxn modelId="{C7FEDBD8-BF5D-4C84-82FA-B662DEE66804}" srcId="{D0A52C3D-5DD7-4A69-B679-F8F758A46046}" destId="{80EAB149-34FA-4FF8-8C0B-25279E4F2D93}" srcOrd="1" destOrd="0" parTransId="{66121D2D-5369-4344-9B6A-BB401181C299}" sibTransId="{8796FE52-23E9-4AA8-B58E-74CDB16BB3BE}"/>
    <dgm:cxn modelId="{AEF91BDB-3E79-424F-9D00-B0F10D1654D6}" type="presOf" srcId="{FEB883BE-2260-458F-83F2-23A38840506F}" destId="{E121A64F-D95F-48D1-B4E3-1D38BF33B990}" srcOrd="0" destOrd="0" presId="urn:microsoft.com/office/officeart/2005/8/layout/pList1#1"/>
    <dgm:cxn modelId="{185702ED-BBE8-46AF-A2AF-1A056C35A1E6}" type="presOf" srcId="{D0A52C3D-5DD7-4A69-B679-F8F758A46046}" destId="{E36FC32C-F08B-4232-819C-0AD7D8C483E4}" srcOrd="0" destOrd="0" presId="urn:microsoft.com/office/officeart/2005/8/layout/pList1#1"/>
    <dgm:cxn modelId="{6DC744C6-7653-4F0B-9942-3B3732632C07}" type="presParOf" srcId="{E36FC32C-F08B-4232-819C-0AD7D8C483E4}" destId="{AC7FD512-3029-4E4C-94F8-49B3D615CAE9}" srcOrd="0" destOrd="0" presId="urn:microsoft.com/office/officeart/2005/8/layout/pList1#1"/>
    <dgm:cxn modelId="{3E2FB6E5-9D24-4E1C-B6F7-A4EBC9B9D232}" type="presParOf" srcId="{AC7FD512-3029-4E4C-94F8-49B3D615CAE9}" destId="{5AB9FC91-01B7-4339-B600-DB0FF5B6F1B2}" srcOrd="0" destOrd="0" presId="urn:microsoft.com/office/officeart/2005/8/layout/pList1#1"/>
    <dgm:cxn modelId="{AB2BFFB7-2366-40EE-B0A0-D06047C69487}" type="presParOf" srcId="{AC7FD512-3029-4E4C-94F8-49B3D615CAE9}" destId="{A0DE5A3D-E75A-42E5-99CC-2800F57B0AF8}" srcOrd="1" destOrd="0" presId="urn:microsoft.com/office/officeart/2005/8/layout/pList1#1"/>
    <dgm:cxn modelId="{0A5B2E4A-AF34-4CC8-B847-37A16F421C0B}" type="presParOf" srcId="{E36FC32C-F08B-4232-819C-0AD7D8C483E4}" destId="{B27B65BC-BED0-4DD6-8DB1-550760BB1DFF}" srcOrd="1" destOrd="0" presId="urn:microsoft.com/office/officeart/2005/8/layout/pList1#1"/>
    <dgm:cxn modelId="{E2ECE162-16A4-4AEF-8554-3878A3E6DF27}" type="presParOf" srcId="{E36FC32C-F08B-4232-819C-0AD7D8C483E4}" destId="{A88C814E-BC5E-4E3B-B344-B926EC87FFB8}" srcOrd="2" destOrd="0" presId="urn:microsoft.com/office/officeart/2005/8/layout/pList1#1"/>
    <dgm:cxn modelId="{555386E8-9538-4F00-B4CC-C7A1D8562896}" type="presParOf" srcId="{A88C814E-BC5E-4E3B-B344-B926EC87FFB8}" destId="{E68BFB6E-F3BB-4CF7-87D5-C4B393329020}" srcOrd="0" destOrd="0" presId="urn:microsoft.com/office/officeart/2005/8/layout/pList1#1"/>
    <dgm:cxn modelId="{C0F8A4B3-43AB-42C8-8B8A-7254E5C1C24B}" type="presParOf" srcId="{A88C814E-BC5E-4E3B-B344-B926EC87FFB8}" destId="{F7FA9F86-B640-47E1-A6AD-E425D8045621}" srcOrd="1" destOrd="0" presId="urn:microsoft.com/office/officeart/2005/8/layout/pList1#1"/>
    <dgm:cxn modelId="{3B50057C-AAD9-4543-9E15-F1A1E6D4F459}" type="presParOf" srcId="{E36FC32C-F08B-4232-819C-0AD7D8C483E4}" destId="{5F5E9B85-C68E-4443-80BD-65C53E34E151}" srcOrd="3" destOrd="0" presId="urn:microsoft.com/office/officeart/2005/8/layout/pList1#1"/>
    <dgm:cxn modelId="{DF698754-CAAC-49CC-828D-5041EED87F38}" type="presParOf" srcId="{E36FC32C-F08B-4232-819C-0AD7D8C483E4}" destId="{BC17A733-1650-4F79-AC0E-C299CCCAEACA}" srcOrd="4" destOrd="0" presId="urn:microsoft.com/office/officeart/2005/8/layout/pList1#1"/>
    <dgm:cxn modelId="{8D44CFCF-3538-4AA5-BBD7-3621CBE3DF33}" type="presParOf" srcId="{BC17A733-1650-4F79-AC0E-C299CCCAEACA}" destId="{B750D07E-1EA0-4393-B2D5-BC431001E6F5}" srcOrd="0" destOrd="0" presId="urn:microsoft.com/office/officeart/2005/8/layout/pList1#1"/>
    <dgm:cxn modelId="{E2860593-DD45-472C-93B6-ECF02FC3997F}" type="presParOf" srcId="{BC17A733-1650-4F79-AC0E-C299CCCAEACA}" destId="{C3719D9E-B68C-4782-8F8D-91BDBE917175}" srcOrd="1" destOrd="0" presId="urn:microsoft.com/office/officeart/2005/8/layout/pList1#1"/>
    <dgm:cxn modelId="{BBB44A4D-D44A-412F-BD12-D386E0421D23}" type="presParOf" srcId="{E36FC32C-F08B-4232-819C-0AD7D8C483E4}" destId="{7704062C-7D1D-44B5-A627-0B800451B3C8}" srcOrd="5" destOrd="0" presId="urn:microsoft.com/office/officeart/2005/8/layout/pList1#1"/>
    <dgm:cxn modelId="{7E704147-A5E2-47A7-82C0-EF3E2D570F58}" type="presParOf" srcId="{E36FC32C-F08B-4232-819C-0AD7D8C483E4}" destId="{75024AAF-5E96-4C86-8E82-893154E501F6}" srcOrd="6" destOrd="0" presId="urn:microsoft.com/office/officeart/2005/8/layout/pList1#1"/>
    <dgm:cxn modelId="{8F82CF7E-C958-4469-8DB2-E048572A0B69}" type="presParOf" srcId="{75024AAF-5E96-4C86-8E82-893154E501F6}" destId="{C29637A1-C4A8-4494-A60C-DE8C549D9498}" srcOrd="0" destOrd="0" presId="urn:microsoft.com/office/officeart/2005/8/layout/pList1#1"/>
    <dgm:cxn modelId="{AAE9A7F2-D9A5-4E83-8CF5-2765AE6D4B28}" type="presParOf" srcId="{75024AAF-5E96-4C86-8E82-893154E501F6}" destId="{E121A64F-D95F-48D1-B4E3-1D38BF33B990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BCD055-D57B-4114-B49C-55F1C3762C5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7C496A5-1119-40A9-9F37-24EA1B8D004C}">
      <dgm:prSet phldrT="[Текст]" custT="1"/>
      <dgm:spPr/>
      <dgm:t>
        <a:bodyPr/>
        <a:lstStyle/>
        <a:p>
          <a:r>
            <a:rPr lang="ru-RU" sz="2000" b="0" kern="1200" dirty="0">
              <a:solidFill>
                <a:srgbClr val="663300"/>
              </a:solidFill>
              <a:latin typeface="+mn-lt"/>
              <a:ea typeface="+mn-ea"/>
              <a:cs typeface="+mn-cs"/>
            </a:rPr>
            <a:t>Малый оборот, небольшая товарная база, маленькая проходимость.</a:t>
          </a:r>
        </a:p>
        <a:p>
          <a:r>
            <a:rPr lang="ru-RU" sz="2000" b="0" kern="1200" dirty="0">
              <a:solidFill>
                <a:srgbClr val="663300"/>
              </a:solidFill>
              <a:latin typeface="+mn-lt"/>
              <a:ea typeface="+mn-ea"/>
              <a:cs typeface="+mn-cs"/>
            </a:rPr>
            <a:t>Пример: сдача в аренду коммерческой недвижимости.</a:t>
          </a:r>
        </a:p>
      </dgm:t>
    </dgm:pt>
    <dgm:pt modelId="{D8134A76-BA21-4D19-863F-AF76A2D2EDCA}" type="parTrans" cxnId="{1D88C33E-64A9-4995-9BF7-C78F0C8951EA}">
      <dgm:prSet/>
      <dgm:spPr/>
      <dgm:t>
        <a:bodyPr/>
        <a:lstStyle/>
        <a:p>
          <a:endParaRPr lang="ru-RU"/>
        </a:p>
      </dgm:t>
    </dgm:pt>
    <dgm:pt modelId="{26ACBD84-9FE5-44EB-97B2-043B43A4D80A}" type="sibTrans" cxnId="{1D88C33E-64A9-4995-9BF7-C78F0C8951EA}">
      <dgm:prSet/>
      <dgm:spPr/>
      <dgm:t>
        <a:bodyPr/>
        <a:lstStyle/>
        <a:p>
          <a:endParaRPr lang="ru-RU"/>
        </a:p>
      </dgm:t>
    </dgm:pt>
    <dgm:pt modelId="{92744944-AE6E-4044-B350-0AE0CA0E08C1}">
      <dgm:prSet phldrT="[Текст]" custT="1"/>
      <dgm:spPr/>
      <dgm:t>
        <a:bodyPr/>
        <a:lstStyle/>
        <a:p>
          <a:r>
            <a:rPr lang="ru-RU" sz="2000" b="0" kern="1200" dirty="0">
              <a:solidFill>
                <a:srgbClr val="663300"/>
              </a:solidFill>
              <a:latin typeface="+mn-lt"/>
              <a:ea typeface="+mn-ea"/>
              <a:cs typeface="+mn-cs"/>
            </a:rPr>
            <a:t>Средняя проходимость, необходимость минимальной автоматизации и контроля за торговой точкой.</a:t>
          </a:r>
        </a:p>
        <a:p>
          <a:r>
            <a:rPr lang="ru-RU" sz="2000" b="0" kern="1200" dirty="0">
              <a:solidFill>
                <a:srgbClr val="663300"/>
              </a:solidFill>
              <a:latin typeface="+mn-lt"/>
              <a:ea typeface="+mn-ea"/>
              <a:cs typeface="+mn-cs"/>
            </a:rPr>
            <a:t>Пример: магазин по продаже цветов.</a:t>
          </a:r>
        </a:p>
      </dgm:t>
    </dgm:pt>
    <dgm:pt modelId="{5B1B8608-04D3-4073-87E9-BEA4F9C05E3E}" type="parTrans" cxnId="{64AE6AA8-A2E7-41C9-B68D-3A466DC74CCD}">
      <dgm:prSet/>
      <dgm:spPr/>
      <dgm:t>
        <a:bodyPr/>
        <a:lstStyle/>
        <a:p>
          <a:endParaRPr lang="ru-RU"/>
        </a:p>
      </dgm:t>
    </dgm:pt>
    <dgm:pt modelId="{EA2A0DE8-2ADB-4B62-B777-67DD18655564}" type="sibTrans" cxnId="{64AE6AA8-A2E7-41C9-B68D-3A466DC74CCD}">
      <dgm:prSet/>
      <dgm:spPr/>
      <dgm:t>
        <a:bodyPr/>
        <a:lstStyle/>
        <a:p>
          <a:endParaRPr lang="ru-RU"/>
        </a:p>
      </dgm:t>
    </dgm:pt>
    <dgm:pt modelId="{E754FDDF-C148-411F-8B31-5C8CC1DC87E1}">
      <dgm:prSet phldrT="[Текст]" custT="1"/>
      <dgm:spPr/>
      <dgm:t>
        <a:bodyPr/>
        <a:lstStyle/>
        <a:p>
          <a:r>
            <a:rPr lang="ru-RU" sz="2000" b="0" kern="1200" dirty="0">
              <a:solidFill>
                <a:srgbClr val="663300"/>
              </a:solidFill>
              <a:latin typeface="+mn-lt"/>
              <a:ea typeface="+mn-ea"/>
              <a:cs typeface="+mn-cs"/>
            </a:rPr>
            <a:t>Небольшой оборот и проходимость. Уже есть оборудованное рабочее место, есть программа, и компьютер.</a:t>
          </a:r>
        </a:p>
        <a:p>
          <a:r>
            <a:rPr lang="ru-RU" sz="2000" b="0" kern="1200" dirty="0">
              <a:solidFill>
                <a:srgbClr val="663300"/>
              </a:solidFill>
              <a:latin typeface="+mn-lt"/>
              <a:ea typeface="+mn-ea"/>
              <a:cs typeface="+mn-cs"/>
            </a:rPr>
            <a:t>Пример: бутик по продаже одежды.</a:t>
          </a:r>
        </a:p>
      </dgm:t>
    </dgm:pt>
    <dgm:pt modelId="{BA08E98D-FC75-4761-BC8A-1385EC6D31A3}" type="sibTrans" cxnId="{8BE3427E-EE74-4172-B65F-B92DD82EAA5D}">
      <dgm:prSet/>
      <dgm:spPr/>
      <dgm:t>
        <a:bodyPr/>
        <a:lstStyle/>
        <a:p>
          <a:endParaRPr lang="ru-RU"/>
        </a:p>
      </dgm:t>
    </dgm:pt>
    <dgm:pt modelId="{47F7C5B0-4926-412D-89CE-78844843E271}" type="parTrans" cxnId="{8BE3427E-EE74-4172-B65F-B92DD82EAA5D}">
      <dgm:prSet/>
      <dgm:spPr/>
      <dgm:t>
        <a:bodyPr/>
        <a:lstStyle/>
        <a:p>
          <a:endParaRPr lang="ru-RU"/>
        </a:p>
      </dgm:t>
    </dgm:pt>
    <dgm:pt modelId="{75EA21E7-AAA4-4294-AAD4-7B1A8E1AFD3F}" type="pres">
      <dgm:prSet presAssocID="{76BCD055-D57B-4114-B49C-55F1C3762C5D}" presName="linearFlow" presStyleCnt="0">
        <dgm:presLayoutVars>
          <dgm:dir/>
          <dgm:resizeHandles val="exact"/>
        </dgm:presLayoutVars>
      </dgm:prSet>
      <dgm:spPr/>
    </dgm:pt>
    <dgm:pt modelId="{9DA789FE-A79C-4770-B090-05FD4F9FFF04}" type="pres">
      <dgm:prSet presAssocID="{07C496A5-1119-40A9-9F37-24EA1B8D004C}" presName="composite" presStyleCnt="0"/>
      <dgm:spPr/>
    </dgm:pt>
    <dgm:pt modelId="{FAD0C7AF-E2D2-48A9-AB9F-9F709D4FC7BB}" type="pres">
      <dgm:prSet presAssocID="{07C496A5-1119-40A9-9F37-24EA1B8D004C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730D82-6119-4165-B39E-D703AFD933E0}" type="pres">
      <dgm:prSet presAssocID="{07C496A5-1119-40A9-9F37-24EA1B8D004C}" presName="txShp" presStyleLbl="node1" presStyleIdx="0" presStyleCnt="3">
        <dgm:presLayoutVars>
          <dgm:bulletEnabled val="1"/>
        </dgm:presLayoutVars>
      </dgm:prSet>
      <dgm:spPr/>
    </dgm:pt>
    <dgm:pt modelId="{F0AAA4CD-6278-4A53-9011-A2872703EF54}" type="pres">
      <dgm:prSet presAssocID="{26ACBD84-9FE5-44EB-97B2-043B43A4D80A}" presName="spacing" presStyleCnt="0"/>
      <dgm:spPr/>
    </dgm:pt>
    <dgm:pt modelId="{BF56D2D2-B267-474D-8FB8-8B2C61C0F828}" type="pres">
      <dgm:prSet presAssocID="{E754FDDF-C148-411F-8B31-5C8CC1DC87E1}" presName="composite" presStyleCnt="0"/>
      <dgm:spPr/>
    </dgm:pt>
    <dgm:pt modelId="{EC923C5D-5A3C-4F97-876E-BC5B2F29DAE6}" type="pres">
      <dgm:prSet presAssocID="{E754FDDF-C148-411F-8B31-5C8CC1DC87E1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67E3792-D32B-45D3-86C8-EC8FA23FE355}" type="pres">
      <dgm:prSet presAssocID="{E754FDDF-C148-411F-8B31-5C8CC1DC87E1}" presName="txShp" presStyleLbl="node1" presStyleIdx="1" presStyleCnt="3">
        <dgm:presLayoutVars>
          <dgm:bulletEnabled val="1"/>
        </dgm:presLayoutVars>
      </dgm:prSet>
      <dgm:spPr/>
    </dgm:pt>
    <dgm:pt modelId="{CA4B941D-68A9-4EF0-876F-7F2F6363F3E7}" type="pres">
      <dgm:prSet presAssocID="{BA08E98D-FC75-4761-BC8A-1385EC6D31A3}" presName="spacing" presStyleCnt="0"/>
      <dgm:spPr/>
    </dgm:pt>
    <dgm:pt modelId="{F549D110-1816-43E5-BEB6-AA4C32BAF616}" type="pres">
      <dgm:prSet presAssocID="{92744944-AE6E-4044-B350-0AE0CA0E08C1}" presName="composite" presStyleCnt="0"/>
      <dgm:spPr/>
    </dgm:pt>
    <dgm:pt modelId="{77DE3294-4971-4B2A-8089-7EE4CD27E60B}" type="pres">
      <dgm:prSet presAssocID="{92744944-AE6E-4044-B350-0AE0CA0E08C1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483050B-5F51-4D0F-B20A-E3B14094308E}" type="pres">
      <dgm:prSet presAssocID="{92744944-AE6E-4044-B350-0AE0CA0E08C1}" presName="txShp" presStyleLbl="node1" presStyleIdx="2" presStyleCnt="3">
        <dgm:presLayoutVars>
          <dgm:bulletEnabled val="1"/>
        </dgm:presLayoutVars>
      </dgm:prSet>
      <dgm:spPr/>
    </dgm:pt>
  </dgm:ptLst>
  <dgm:cxnLst>
    <dgm:cxn modelId="{A4D5D424-97BA-445A-84B0-EB20788507A9}" type="presOf" srcId="{76BCD055-D57B-4114-B49C-55F1C3762C5D}" destId="{75EA21E7-AAA4-4294-AAD4-7B1A8E1AFD3F}" srcOrd="0" destOrd="0" presId="urn:microsoft.com/office/officeart/2005/8/layout/vList3#1"/>
    <dgm:cxn modelId="{1D88C33E-64A9-4995-9BF7-C78F0C8951EA}" srcId="{76BCD055-D57B-4114-B49C-55F1C3762C5D}" destId="{07C496A5-1119-40A9-9F37-24EA1B8D004C}" srcOrd="0" destOrd="0" parTransId="{D8134A76-BA21-4D19-863F-AF76A2D2EDCA}" sibTransId="{26ACBD84-9FE5-44EB-97B2-043B43A4D80A}"/>
    <dgm:cxn modelId="{D5A0416C-569F-430B-9A48-E5259F776B9E}" type="presOf" srcId="{E754FDDF-C148-411F-8B31-5C8CC1DC87E1}" destId="{867E3792-D32B-45D3-86C8-EC8FA23FE355}" srcOrd="0" destOrd="0" presId="urn:microsoft.com/office/officeart/2005/8/layout/vList3#1"/>
    <dgm:cxn modelId="{8BE3427E-EE74-4172-B65F-B92DD82EAA5D}" srcId="{76BCD055-D57B-4114-B49C-55F1C3762C5D}" destId="{E754FDDF-C148-411F-8B31-5C8CC1DC87E1}" srcOrd="1" destOrd="0" parTransId="{47F7C5B0-4926-412D-89CE-78844843E271}" sibTransId="{BA08E98D-FC75-4761-BC8A-1385EC6D31A3}"/>
    <dgm:cxn modelId="{64AE6AA8-A2E7-41C9-B68D-3A466DC74CCD}" srcId="{76BCD055-D57B-4114-B49C-55F1C3762C5D}" destId="{92744944-AE6E-4044-B350-0AE0CA0E08C1}" srcOrd="2" destOrd="0" parTransId="{5B1B8608-04D3-4073-87E9-BEA4F9C05E3E}" sibTransId="{EA2A0DE8-2ADB-4B62-B777-67DD18655564}"/>
    <dgm:cxn modelId="{CBE42FE7-78EE-41F6-BD9B-144AD36A9CA3}" type="presOf" srcId="{92744944-AE6E-4044-B350-0AE0CA0E08C1}" destId="{3483050B-5F51-4D0F-B20A-E3B14094308E}" srcOrd="0" destOrd="0" presId="urn:microsoft.com/office/officeart/2005/8/layout/vList3#1"/>
    <dgm:cxn modelId="{BC2A87F6-CC69-4D02-A671-682A5EDEC752}" type="presOf" srcId="{07C496A5-1119-40A9-9F37-24EA1B8D004C}" destId="{E5730D82-6119-4165-B39E-D703AFD933E0}" srcOrd="0" destOrd="0" presId="urn:microsoft.com/office/officeart/2005/8/layout/vList3#1"/>
    <dgm:cxn modelId="{B7D6CF2A-FBD8-4857-A590-ED05D044A943}" type="presParOf" srcId="{75EA21E7-AAA4-4294-AAD4-7B1A8E1AFD3F}" destId="{9DA789FE-A79C-4770-B090-05FD4F9FFF04}" srcOrd="0" destOrd="0" presId="urn:microsoft.com/office/officeart/2005/8/layout/vList3#1"/>
    <dgm:cxn modelId="{280A962E-A8C9-4D25-B0CB-EDCB14ED652D}" type="presParOf" srcId="{9DA789FE-A79C-4770-B090-05FD4F9FFF04}" destId="{FAD0C7AF-E2D2-48A9-AB9F-9F709D4FC7BB}" srcOrd="0" destOrd="0" presId="urn:microsoft.com/office/officeart/2005/8/layout/vList3#1"/>
    <dgm:cxn modelId="{7BB99C6B-7120-46B9-A88C-8FF1B0F34937}" type="presParOf" srcId="{9DA789FE-A79C-4770-B090-05FD4F9FFF04}" destId="{E5730D82-6119-4165-B39E-D703AFD933E0}" srcOrd="1" destOrd="0" presId="urn:microsoft.com/office/officeart/2005/8/layout/vList3#1"/>
    <dgm:cxn modelId="{DB4B891E-923D-4C6C-A6DF-FFADA66A256E}" type="presParOf" srcId="{75EA21E7-AAA4-4294-AAD4-7B1A8E1AFD3F}" destId="{F0AAA4CD-6278-4A53-9011-A2872703EF54}" srcOrd="1" destOrd="0" presId="urn:microsoft.com/office/officeart/2005/8/layout/vList3#1"/>
    <dgm:cxn modelId="{7D3C8DB3-AB2E-4C44-82EF-CFBFEB559C93}" type="presParOf" srcId="{75EA21E7-AAA4-4294-AAD4-7B1A8E1AFD3F}" destId="{BF56D2D2-B267-474D-8FB8-8B2C61C0F828}" srcOrd="2" destOrd="0" presId="urn:microsoft.com/office/officeart/2005/8/layout/vList3#1"/>
    <dgm:cxn modelId="{99A0B63D-976C-4A7A-B15E-72391F8B0CB0}" type="presParOf" srcId="{BF56D2D2-B267-474D-8FB8-8B2C61C0F828}" destId="{EC923C5D-5A3C-4F97-876E-BC5B2F29DAE6}" srcOrd="0" destOrd="0" presId="urn:microsoft.com/office/officeart/2005/8/layout/vList3#1"/>
    <dgm:cxn modelId="{26F9EC0A-21C6-43F4-9873-1788780FBACD}" type="presParOf" srcId="{BF56D2D2-B267-474D-8FB8-8B2C61C0F828}" destId="{867E3792-D32B-45D3-86C8-EC8FA23FE355}" srcOrd="1" destOrd="0" presId="urn:microsoft.com/office/officeart/2005/8/layout/vList3#1"/>
    <dgm:cxn modelId="{90DF871C-CC9A-44B4-8327-D68DAA2CB13E}" type="presParOf" srcId="{75EA21E7-AAA4-4294-AAD4-7B1A8E1AFD3F}" destId="{CA4B941D-68A9-4EF0-876F-7F2F6363F3E7}" srcOrd="3" destOrd="0" presId="urn:microsoft.com/office/officeart/2005/8/layout/vList3#1"/>
    <dgm:cxn modelId="{27B0AD21-56FA-4D2B-A6DE-94BD3D716B9E}" type="presParOf" srcId="{75EA21E7-AAA4-4294-AAD4-7B1A8E1AFD3F}" destId="{F549D110-1816-43E5-BEB6-AA4C32BAF616}" srcOrd="4" destOrd="0" presId="urn:microsoft.com/office/officeart/2005/8/layout/vList3#1"/>
    <dgm:cxn modelId="{57A37C16-5F52-48A3-AE86-13EE49BCBFC2}" type="presParOf" srcId="{F549D110-1816-43E5-BEB6-AA4C32BAF616}" destId="{77DE3294-4971-4B2A-8089-7EE4CD27E60B}" srcOrd="0" destOrd="0" presId="urn:microsoft.com/office/officeart/2005/8/layout/vList3#1"/>
    <dgm:cxn modelId="{2458B440-7DB4-4438-9DCB-CFC651BB4DAC}" type="presParOf" srcId="{F549D110-1816-43E5-BEB6-AA4C32BAF616}" destId="{3483050B-5F51-4D0F-B20A-E3B14094308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9FC91-01B7-4339-B600-DB0FF5B6F1B2}">
      <dsp:nvSpPr>
        <dsp:cNvPr id="0" name=""/>
        <dsp:cNvSpPr/>
      </dsp:nvSpPr>
      <dsp:spPr>
        <a:xfrm>
          <a:off x="1130630" y="1359"/>
          <a:ext cx="2283536" cy="1573356"/>
        </a:xfrm>
        <a:prstGeom prst="roundRect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t="-9000" b="-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DE5A3D-E75A-42E5-99CC-2800F57B0AF8}">
      <dsp:nvSpPr>
        <dsp:cNvPr id="0" name=""/>
        <dsp:cNvSpPr/>
      </dsp:nvSpPr>
      <dsp:spPr>
        <a:xfrm>
          <a:off x="1130630" y="1574716"/>
          <a:ext cx="2283536" cy="84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ККТ , соответствующая 54-ФЗ</a:t>
          </a:r>
        </a:p>
      </dsp:txBody>
      <dsp:txXfrm>
        <a:off x="1130630" y="1574716"/>
        <a:ext cx="2283536" cy="847192"/>
      </dsp:txXfrm>
    </dsp:sp>
    <dsp:sp modelId="{E68BFB6E-F3BB-4CF7-87D5-C4B393329020}">
      <dsp:nvSpPr>
        <dsp:cNvPr id="0" name=""/>
        <dsp:cNvSpPr/>
      </dsp:nvSpPr>
      <dsp:spPr>
        <a:xfrm>
          <a:off x="3642616" y="1359"/>
          <a:ext cx="2283536" cy="1573356"/>
        </a:xfrm>
        <a:prstGeom prst="round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t="-23000" b="-2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FA9F86-B640-47E1-A6AD-E425D8045621}">
      <dsp:nvSpPr>
        <dsp:cNvPr id="0" name=""/>
        <dsp:cNvSpPr/>
      </dsp:nvSpPr>
      <dsp:spPr>
        <a:xfrm>
          <a:off x="3642616" y="1574716"/>
          <a:ext cx="2283536" cy="84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Сертификат КЭП (электронная подпись)</a:t>
          </a:r>
        </a:p>
      </dsp:txBody>
      <dsp:txXfrm>
        <a:off x="3642616" y="1574716"/>
        <a:ext cx="2283536" cy="847192"/>
      </dsp:txXfrm>
    </dsp:sp>
    <dsp:sp modelId="{B750D07E-1EA0-4393-B2D5-BC431001E6F5}">
      <dsp:nvSpPr>
        <dsp:cNvPr id="0" name=""/>
        <dsp:cNvSpPr/>
      </dsp:nvSpPr>
      <dsp:spPr>
        <a:xfrm>
          <a:off x="1130630" y="2650261"/>
          <a:ext cx="2283536" cy="1573356"/>
        </a:xfrm>
        <a:prstGeom prst="roundRect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t="-4000" b="-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719D9E-B68C-4782-8F8D-91BDBE917175}">
      <dsp:nvSpPr>
        <dsp:cNvPr id="0" name=""/>
        <dsp:cNvSpPr/>
      </dsp:nvSpPr>
      <dsp:spPr>
        <a:xfrm>
          <a:off x="1130630" y="4223618"/>
          <a:ext cx="2283536" cy="84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Договор с ОФД</a:t>
          </a:r>
        </a:p>
      </dsp:txBody>
      <dsp:txXfrm>
        <a:off x="1130630" y="4223618"/>
        <a:ext cx="2283536" cy="847192"/>
      </dsp:txXfrm>
    </dsp:sp>
    <dsp:sp modelId="{C29637A1-C4A8-4494-A60C-DE8C549D9498}">
      <dsp:nvSpPr>
        <dsp:cNvPr id="0" name=""/>
        <dsp:cNvSpPr/>
      </dsp:nvSpPr>
      <dsp:spPr>
        <a:xfrm>
          <a:off x="3642297" y="2638697"/>
          <a:ext cx="2283536" cy="1573356"/>
        </a:xfrm>
        <a:prstGeom prst="roundRect">
          <a:avLst/>
        </a:prstGeom>
        <a:blipFill>
          <a:blip xmlns:r="http://schemas.openxmlformats.org/officeDocument/2006/relationships" r:embed="rId4" cstate="print">
            <a:extLst/>
          </a:blip>
          <a:srcRect/>
          <a:stretch>
            <a:fillRect t="-4000" b="-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21A64F-D95F-48D1-B4E3-1D38BF33B990}">
      <dsp:nvSpPr>
        <dsp:cNvPr id="0" name=""/>
        <dsp:cNvSpPr/>
      </dsp:nvSpPr>
      <dsp:spPr>
        <a:xfrm>
          <a:off x="3642616" y="4223618"/>
          <a:ext cx="2283536" cy="84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Интернет</a:t>
          </a:r>
        </a:p>
      </dsp:txBody>
      <dsp:txXfrm>
        <a:off x="3642616" y="4223618"/>
        <a:ext cx="2283536" cy="847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30D82-6119-4165-B39E-D703AFD933E0}">
      <dsp:nvSpPr>
        <dsp:cNvPr id="0" name=""/>
        <dsp:cNvSpPr/>
      </dsp:nvSpPr>
      <dsp:spPr>
        <a:xfrm rot="10800000">
          <a:off x="1848568" y="1725"/>
          <a:ext cx="5889680" cy="1460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395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663300"/>
              </a:solidFill>
              <a:latin typeface="+mn-lt"/>
              <a:ea typeface="+mn-ea"/>
              <a:cs typeface="+mn-cs"/>
            </a:rPr>
            <a:t>Малый оборот, небольшая товарная база, маленькая проходимость.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663300"/>
              </a:solidFill>
              <a:latin typeface="+mn-lt"/>
              <a:ea typeface="+mn-ea"/>
              <a:cs typeface="+mn-cs"/>
            </a:rPr>
            <a:t>Пример: сдача в аренду коммерческой недвижимости.</a:t>
          </a:r>
        </a:p>
      </dsp:txBody>
      <dsp:txXfrm rot="10800000">
        <a:off x="2213646" y="1725"/>
        <a:ext cx="5524602" cy="1460311"/>
      </dsp:txXfrm>
    </dsp:sp>
    <dsp:sp modelId="{FAD0C7AF-E2D2-48A9-AB9F-9F709D4FC7BB}">
      <dsp:nvSpPr>
        <dsp:cNvPr id="0" name=""/>
        <dsp:cNvSpPr/>
      </dsp:nvSpPr>
      <dsp:spPr>
        <a:xfrm>
          <a:off x="1118413" y="1725"/>
          <a:ext cx="1460311" cy="14603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E3792-D32B-45D3-86C8-EC8FA23FE355}">
      <dsp:nvSpPr>
        <dsp:cNvPr id="0" name=""/>
        <dsp:cNvSpPr/>
      </dsp:nvSpPr>
      <dsp:spPr>
        <a:xfrm rot="10800000">
          <a:off x="1848568" y="1897950"/>
          <a:ext cx="5889680" cy="1460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395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663300"/>
              </a:solidFill>
              <a:latin typeface="+mn-lt"/>
              <a:ea typeface="+mn-ea"/>
              <a:cs typeface="+mn-cs"/>
            </a:rPr>
            <a:t>Небольшой оборот и проходимость. Уже есть оборудованное рабочее место, есть программа, и компьютер.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663300"/>
              </a:solidFill>
              <a:latin typeface="+mn-lt"/>
              <a:ea typeface="+mn-ea"/>
              <a:cs typeface="+mn-cs"/>
            </a:rPr>
            <a:t>Пример: бутик по продаже одежды.</a:t>
          </a:r>
        </a:p>
      </dsp:txBody>
      <dsp:txXfrm rot="10800000">
        <a:off x="2213646" y="1897950"/>
        <a:ext cx="5524602" cy="1460311"/>
      </dsp:txXfrm>
    </dsp:sp>
    <dsp:sp modelId="{EC923C5D-5A3C-4F97-876E-BC5B2F29DAE6}">
      <dsp:nvSpPr>
        <dsp:cNvPr id="0" name=""/>
        <dsp:cNvSpPr/>
      </dsp:nvSpPr>
      <dsp:spPr>
        <a:xfrm>
          <a:off x="1118413" y="1897950"/>
          <a:ext cx="1460311" cy="14603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3050B-5F51-4D0F-B20A-E3B14094308E}">
      <dsp:nvSpPr>
        <dsp:cNvPr id="0" name=""/>
        <dsp:cNvSpPr/>
      </dsp:nvSpPr>
      <dsp:spPr>
        <a:xfrm rot="10800000">
          <a:off x="1848568" y="3794175"/>
          <a:ext cx="5889680" cy="1460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395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663300"/>
              </a:solidFill>
              <a:latin typeface="+mn-lt"/>
              <a:ea typeface="+mn-ea"/>
              <a:cs typeface="+mn-cs"/>
            </a:rPr>
            <a:t>Средняя проходимость, необходимость минимальной автоматизации и контроля за торговой точкой.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663300"/>
              </a:solidFill>
              <a:latin typeface="+mn-lt"/>
              <a:ea typeface="+mn-ea"/>
              <a:cs typeface="+mn-cs"/>
            </a:rPr>
            <a:t>Пример: магазин по продаже цветов.</a:t>
          </a:r>
        </a:p>
      </dsp:txBody>
      <dsp:txXfrm rot="10800000">
        <a:off x="2213646" y="3794175"/>
        <a:ext cx="5524602" cy="1460311"/>
      </dsp:txXfrm>
    </dsp:sp>
    <dsp:sp modelId="{77DE3294-4971-4B2A-8089-7EE4CD27E60B}">
      <dsp:nvSpPr>
        <dsp:cNvPr id="0" name=""/>
        <dsp:cNvSpPr/>
      </dsp:nvSpPr>
      <dsp:spPr>
        <a:xfrm>
          <a:off x="1118413" y="3794175"/>
          <a:ext cx="1460311" cy="14603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3" tIns="45862" rIns="91723" bIns="45862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lnSpc>
                <a:spcPct val="100000"/>
              </a:lnSpc>
              <a:spcBef>
                <a:spcPct val="0"/>
              </a:spcBef>
              <a:defRPr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3" tIns="45862" rIns="91723" bIns="45862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lnSpc>
                <a:spcPct val="100000"/>
              </a:lnSpc>
              <a:spcBef>
                <a:spcPct val="0"/>
              </a:spcBef>
              <a:defRPr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3" tIns="45862" rIns="91723" bIns="45862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lnSpc>
                <a:spcPct val="100000"/>
              </a:lnSpc>
              <a:spcBef>
                <a:spcPct val="0"/>
              </a:spcBef>
              <a:defRPr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3" tIns="45862" rIns="91723" bIns="45862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lnSpc>
                <a:spcPct val="100000"/>
              </a:lnSpc>
              <a:spcBef>
                <a:spcPct val="0"/>
              </a:spcBef>
              <a:defRPr>
                <a:latin typeface="Times New Roman" panose="02020603050405020304" pitchFamily="18" charset="0"/>
              </a:defRPr>
            </a:lvl1pPr>
          </a:lstStyle>
          <a:p>
            <a:fld id="{B1C398D4-67E1-499C-90CB-92C6762D5B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88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3" tIns="45862" rIns="91723" bIns="45862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lnSpc>
                <a:spcPct val="100000"/>
              </a:lnSpc>
              <a:spcBef>
                <a:spcPct val="0"/>
              </a:spcBef>
              <a:defRPr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3" tIns="45862" rIns="91723" bIns="45862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lnSpc>
                <a:spcPct val="100000"/>
              </a:lnSpc>
              <a:spcBef>
                <a:spcPct val="0"/>
              </a:spcBef>
              <a:defRPr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3" tIns="45862" rIns="91723" bIns="45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3" tIns="45862" rIns="91723" bIns="45862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lnSpc>
                <a:spcPct val="100000"/>
              </a:lnSpc>
              <a:spcBef>
                <a:spcPct val="0"/>
              </a:spcBef>
              <a:defRPr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3" tIns="45862" rIns="91723" bIns="45862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lnSpc>
                <a:spcPct val="100000"/>
              </a:lnSpc>
              <a:spcBef>
                <a:spcPct val="0"/>
              </a:spcBef>
              <a:defRPr>
                <a:latin typeface="Times New Roman" panose="02020603050405020304" pitchFamily="18" charset="0"/>
              </a:defRPr>
            </a:lvl1pPr>
          </a:lstStyle>
          <a:p>
            <a:fld id="{1AAFD8FE-25C6-4DE7-B79C-478B02E8D6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0491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27B91-92B1-4709-870F-01343D83D8C4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55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373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638" name="Picture 38" descr="top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3614" name="Group 14"/>
          <p:cNvGrpSpPr>
            <a:grpSpLocks/>
          </p:cNvGrpSpPr>
          <p:nvPr/>
        </p:nvGrpSpPr>
        <p:grpSpPr bwMode="auto">
          <a:xfrm>
            <a:off x="539750" y="5084763"/>
            <a:ext cx="8207375" cy="7937"/>
            <a:chOff x="295" y="1974"/>
            <a:chExt cx="5170" cy="5"/>
          </a:xfrm>
        </p:grpSpPr>
        <p:sp>
          <p:nvSpPr>
            <p:cNvPr id="793615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793616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793635" name="Line 35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535238"/>
            <a:ext cx="7772400" cy="1470025"/>
          </a:xfrm>
        </p:spPr>
        <p:txBody>
          <a:bodyPr/>
          <a:lstStyle>
            <a:lvl1pPr algn="ctr">
              <a:defRPr sz="4700">
                <a:solidFill>
                  <a:srgbClr val="CC3300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506095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 sz="2200">
                <a:solidFill>
                  <a:srgbClr val="CC3300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60648"/>
            <a:ext cx="600619" cy="60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777162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274282-AC05-40E6-AF6A-F2504CF7FD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81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44450"/>
            <a:ext cx="2259012" cy="64801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44450"/>
            <a:ext cx="6624638" cy="6480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A50772-345B-4825-9C2D-BB3C81D249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9274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777162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268413"/>
            <a:ext cx="4441825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94225" y="1268413"/>
            <a:ext cx="4441825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0" y="6632575"/>
            <a:ext cx="8172450" cy="25241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>
            <a:lvl1pPr>
              <a:defRPr/>
            </a:lvl1pPr>
          </a:lstStyle>
          <a:p>
            <a:fld id="{499E3F11-7304-46A1-881C-FBADB29B50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67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777162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7BFF5C-3B11-4D07-ABD9-1A120743E3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891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87E2CE-62B9-4ECF-870C-D684CDFDE5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386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751762" cy="108108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413"/>
            <a:ext cx="4441825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94225" y="1268413"/>
            <a:ext cx="4441825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66943B-C4B9-4E0A-AB97-D106443218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982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E09128-957E-4FE1-A286-EF1CFE0D38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063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751762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473427-2AD7-4D2A-BE1E-4862800693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583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D12800-D076-4321-8FA2-653B6E30E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81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2D2F5F-13D5-456C-A62D-C10CC30C4C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185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BD47F4-E5D5-4162-80A5-706B4A5E4C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97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7" name="Picture 47" descr="1C_06_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7" name="Line 7"/>
          <p:cNvSpPr>
            <a:spLocks noChangeShapeType="1"/>
          </p:cNvSpPr>
          <p:nvPr/>
        </p:nvSpPr>
        <p:spPr bwMode="auto">
          <a:xfrm>
            <a:off x="1258888" y="115888"/>
            <a:ext cx="0" cy="865187"/>
          </a:xfrm>
          <a:prstGeom prst="line">
            <a:avLst/>
          </a:prstGeom>
          <a:noFill/>
          <a:ln w="12699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>
            <a:off x="1258888" y="117475"/>
            <a:ext cx="0" cy="865188"/>
          </a:xfrm>
          <a:prstGeom prst="line">
            <a:avLst/>
          </a:prstGeom>
          <a:noFill/>
          <a:ln w="12699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4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777716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53648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68413"/>
            <a:ext cx="903605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1">
                <a:solidFill>
                  <a:srgbClr val="5B0917"/>
                </a:solidFill>
              </a:defRPr>
            </a:lvl1pPr>
          </a:lstStyle>
          <a:p>
            <a:fld id="{48E4A0EB-24C1-4B51-88F7-DE2158A198E0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48171"/>
            <a:ext cx="600619" cy="60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hdr="0" ftr="0" dt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2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80000"/>
        </a:lnSpc>
        <a:spcBef>
          <a:spcPct val="65000"/>
        </a:spcBef>
        <a:spcAft>
          <a:spcPct val="0"/>
        </a:spcAft>
        <a:buSzPct val="120000"/>
        <a:buBlip>
          <a:blip r:embed="rId17"/>
        </a:buBlip>
        <a:defRPr sz="2000" b="1" kern="1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0000"/>
        </a:lnSpc>
        <a:spcBef>
          <a:spcPct val="60000"/>
        </a:spcBef>
        <a:spcAft>
          <a:spcPct val="0"/>
        </a:spcAft>
        <a:buSzPct val="120000"/>
        <a:buBlip>
          <a:blip r:embed="rId18"/>
        </a:buBlip>
        <a:defRPr b="1" kern="1200">
          <a:solidFill>
            <a:srgbClr val="003399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0000"/>
        </a:lnSpc>
        <a:spcBef>
          <a:spcPct val="6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Blip>
          <a:blip r:embed="rId19"/>
        </a:buBlip>
        <a:defRPr sz="1600" b="1" kern="1200">
          <a:solidFill>
            <a:srgbClr val="80000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80000"/>
        </a:lnSpc>
        <a:spcBef>
          <a:spcPct val="8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Blip>
          <a:blip r:embed="rId19"/>
        </a:buBlip>
        <a:defRPr sz="1600" b="1" kern="1200">
          <a:solidFill>
            <a:srgbClr val="80000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80000"/>
        </a:lnSpc>
        <a:spcBef>
          <a:spcPct val="8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Blip>
          <a:blip r:embed="rId19"/>
        </a:buBlip>
        <a:defRPr sz="1600" b="1" kern="1200">
          <a:solidFill>
            <a:srgbClr val="8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onit.ru/services/54f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nalog.ru/rn77/related_activities/registries/reestrkk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nalog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106" y="1340768"/>
            <a:ext cx="8713788" cy="30956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4800" dirty="0">
                <a:solidFill>
                  <a:srgbClr val="D9241C"/>
                </a:solidFill>
              </a:rPr>
              <a:t>Что необходимо для начала работы с</a:t>
            </a:r>
            <a:br>
              <a:rPr lang="ru-RU" altLang="ru-RU" sz="4800" dirty="0">
                <a:solidFill>
                  <a:srgbClr val="D9241C"/>
                </a:solidFill>
              </a:rPr>
            </a:br>
            <a:r>
              <a:rPr lang="ru-RU" altLang="ru-RU" sz="4800" dirty="0">
                <a:solidFill>
                  <a:srgbClr val="D9241C"/>
                </a:solidFill>
              </a:rPr>
              <a:t>онлайн-кассой?</a:t>
            </a:r>
          </a:p>
        </p:txBody>
      </p:sp>
      <p:sp>
        <p:nvSpPr>
          <p:cNvPr id="1553414" name="Text Box 6"/>
          <p:cNvSpPr txBox="1">
            <a:spLocks noChangeArrowheads="1"/>
          </p:cNvSpPr>
          <p:nvPr/>
        </p:nvSpPr>
        <p:spPr bwMode="auto">
          <a:xfrm>
            <a:off x="971600" y="188913"/>
            <a:ext cx="79930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600" b="1" dirty="0">
                <a:solidFill>
                  <a:srgbClr val="D9241C"/>
                </a:solidFill>
              </a:rPr>
              <a:t>Онлайн-кассы. Глобальные изменения для предпринимателей (54-ФЗ)</a:t>
            </a:r>
          </a:p>
        </p:txBody>
      </p:sp>
      <p:sp>
        <p:nvSpPr>
          <p:cNvPr id="1553415" name="Text Box 7"/>
          <p:cNvSpPr txBox="1">
            <a:spLocks noChangeArrowheads="1"/>
          </p:cNvSpPr>
          <p:nvPr/>
        </p:nvSpPr>
        <p:spPr bwMode="auto">
          <a:xfrm>
            <a:off x="947797" y="527467"/>
            <a:ext cx="8423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600" b="1" dirty="0">
                <a:solidFill>
                  <a:srgbClr val="800000"/>
                </a:solidFill>
              </a:rPr>
              <a:t>4 августа 2017 г.</a:t>
            </a:r>
          </a:p>
        </p:txBody>
      </p:sp>
      <p:sp>
        <p:nvSpPr>
          <p:cNvPr id="15534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0" y="5661248"/>
            <a:ext cx="9144000" cy="648072"/>
          </a:xfrm>
          <a:noFill/>
          <a:ln/>
        </p:spPr>
        <p:txBody>
          <a:bodyPr/>
          <a:lstStyle/>
          <a:p>
            <a:pPr algn="ctr"/>
            <a:r>
              <a:rPr lang="ru-RU" altLang="ru-RU" dirty="0"/>
              <a:t>Докладчик: Барилко Виталий Викторович –</a:t>
            </a:r>
            <a:br>
              <a:rPr lang="ru-RU" altLang="ru-RU" dirty="0"/>
            </a:br>
            <a:r>
              <a:rPr lang="ru-RU" altLang="ru-RU" dirty="0"/>
              <a:t>руководитель 1С:Франчайзи «Софтонит»</a:t>
            </a:r>
          </a:p>
        </p:txBody>
      </p:sp>
      <p:pic>
        <p:nvPicPr>
          <p:cNvPr id="1553418" name="Picture 10" descr="https://softonit.ru/images/54_fz_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4293096"/>
            <a:ext cx="254317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Покупка новой ККТ, что нужно именно Вам?</a:t>
            </a:r>
            <a:br>
              <a:rPr lang="ru-RU" dirty="0"/>
            </a:br>
            <a:r>
              <a:rPr lang="ru-RU" dirty="0"/>
              <a:t>Примеры из жизни.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BFF5C-3B11-4D07-ABD9-1A120743E3EB}" type="slidenum">
              <a:rPr lang="ru-RU" altLang="ru-RU" smtClean="0"/>
              <a:pPr/>
              <a:t>10</a:t>
            </a:fld>
            <a:endParaRPr lang="ru-RU" altLang="ru-RU"/>
          </a:p>
        </p:txBody>
      </p:sp>
      <p:graphicFrame>
        <p:nvGraphicFramePr>
          <p:cNvPr id="22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65240"/>
              </p:ext>
            </p:extLst>
          </p:nvPr>
        </p:nvGraphicFramePr>
        <p:xfrm>
          <a:off x="179388" y="1268413"/>
          <a:ext cx="8856662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4025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Ситуация 1. Сдача в аренду коммерческой недвижимости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413"/>
            <a:ext cx="8640960" cy="5256212"/>
          </a:xfrm>
        </p:spPr>
        <p:txBody>
          <a:bodyPr/>
          <a:lstStyle/>
          <a:p>
            <a:r>
              <a:rPr lang="ru-RU" dirty="0"/>
              <a:t>Не более 20 чеков в месяц</a:t>
            </a:r>
          </a:p>
          <a:p>
            <a:r>
              <a:rPr lang="ru-RU" dirty="0"/>
              <a:t>Одна товарная позиция</a:t>
            </a:r>
            <a:r>
              <a:rPr lang="en-US" dirty="0"/>
              <a:t>: </a:t>
            </a:r>
            <a:r>
              <a:rPr lang="ru-RU" dirty="0"/>
              <a:t>«Аренда нежилого помещения»</a:t>
            </a:r>
          </a:p>
          <a:p>
            <a:r>
              <a:rPr lang="ru-RU" dirty="0"/>
              <a:t>Отсутствует учетная система (нет никакой программы)</a:t>
            </a:r>
          </a:p>
          <a:p>
            <a:pPr marL="0" indent="0">
              <a:buNone/>
            </a:pPr>
            <a:r>
              <a:rPr lang="ru-RU" dirty="0"/>
              <a:t>Оптимальное решение: </a:t>
            </a:r>
            <a:r>
              <a:rPr lang="ru-RU" dirty="0">
                <a:solidFill>
                  <a:srgbClr val="0070C0"/>
                </a:solidFill>
              </a:rPr>
              <a:t>Автономная касса</a:t>
            </a:r>
          </a:p>
          <a:p>
            <a:pPr marL="0" indent="0">
              <a:buNone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BFF5C-3B11-4D07-ABD9-1A120743E3EB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5" name="Picture 2" descr="D:\Работа_Артем\_DSC3551-gla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933" y="3471416"/>
            <a:ext cx="2387727" cy="204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Работа_Артем\atol_9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7"/>
          <a:stretch>
            <a:fillRect/>
          </a:stretch>
        </p:blipFill>
        <p:spPr bwMode="auto">
          <a:xfrm>
            <a:off x="459383" y="3591169"/>
            <a:ext cx="2465423" cy="191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:\Работа_Артем\elves_mf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t="22237" b="16148"/>
          <a:stretch>
            <a:fillRect/>
          </a:stretch>
        </p:blipFill>
        <p:spPr bwMode="auto">
          <a:xfrm>
            <a:off x="6365131" y="3471416"/>
            <a:ext cx="2586643" cy="204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865674" y="5586954"/>
            <a:ext cx="1719429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АТОЛ 90Ф </a:t>
            </a:r>
            <a:r>
              <a:rPr lang="en-US" altLang="ru-RU" sz="1800" b="1" dirty="0">
                <a:solidFill>
                  <a:srgbClr val="FF0000"/>
                </a:solidFill>
              </a:rPr>
              <a:t>~</a:t>
            </a:r>
            <a:r>
              <a:rPr lang="ru-RU" altLang="ru-RU" sz="1800" b="1" dirty="0">
                <a:solidFill>
                  <a:srgbClr val="FF0000"/>
                </a:solidFill>
              </a:rPr>
              <a:t>20 000 </a:t>
            </a:r>
            <a:r>
              <a:rPr lang="ru-RU" sz="1800" b="1" dirty="0">
                <a:solidFill>
                  <a:srgbClr val="FF0000"/>
                </a:solidFill>
              </a:rPr>
              <a:t>₽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839881" y="5621631"/>
            <a:ext cx="1871663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Меркурий115Ф </a:t>
            </a:r>
            <a:r>
              <a:rPr lang="en-US" altLang="ru-RU" sz="1800" b="1" dirty="0">
                <a:solidFill>
                  <a:srgbClr val="FF0000"/>
                </a:solidFill>
              </a:rPr>
              <a:t>~</a:t>
            </a:r>
            <a:r>
              <a:rPr lang="ru-RU" altLang="ru-RU" sz="1800" b="1" dirty="0">
                <a:solidFill>
                  <a:srgbClr val="FF0000"/>
                </a:solidFill>
              </a:rPr>
              <a:t>19 000 </a:t>
            </a:r>
            <a:r>
              <a:rPr lang="ru-RU" sz="1800" b="1" dirty="0">
                <a:solidFill>
                  <a:srgbClr val="FF0000"/>
                </a:solidFill>
              </a:rPr>
              <a:t>₽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6501672" y="5586955"/>
            <a:ext cx="225583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ККТ "ЭЛВЕС-МФ"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 dirty="0">
                <a:solidFill>
                  <a:srgbClr val="FF0000"/>
                </a:solidFill>
              </a:rPr>
              <a:t>~</a:t>
            </a:r>
            <a:r>
              <a:rPr lang="ru-RU" altLang="ru-RU" sz="1800" b="1" dirty="0">
                <a:solidFill>
                  <a:srgbClr val="FF0000"/>
                </a:solidFill>
              </a:rPr>
              <a:t>20 000 </a:t>
            </a:r>
            <a:r>
              <a:rPr lang="ru-RU" sz="1800" b="1" dirty="0">
                <a:solidFill>
                  <a:srgbClr val="FF0000"/>
                </a:solidFill>
              </a:rPr>
              <a:t>₽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49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Ситуация 2. Бутик по продаже одежды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413"/>
            <a:ext cx="8784530" cy="5256212"/>
          </a:xfrm>
        </p:spPr>
        <p:txBody>
          <a:bodyPr/>
          <a:lstStyle/>
          <a:p>
            <a:r>
              <a:rPr lang="ru-RU" altLang="ru-RU" dirty="0"/>
              <a:t>ИП на ЕНВД</a:t>
            </a:r>
          </a:p>
          <a:p>
            <a:r>
              <a:rPr lang="ru-RU" altLang="ru-RU" dirty="0"/>
              <a:t>Товарная база порядка 1000 позиций</a:t>
            </a:r>
          </a:p>
          <a:p>
            <a:r>
              <a:rPr lang="ru-RU" altLang="ru-RU" dirty="0"/>
              <a:t>В день проходит порядка 250 чеков</a:t>
            </a:r>
          </a:p>
          <a:p>
            <a:r>
              <a:rPr lang="ru-RU" altLang="ru-RU" dirty="0"/>
              <a:t>Есть 1С:Розница в которой ведется учет</a:t>
            </a:r>
          </a:p>
          <a:p>
            <a:pPr marL="0" indent="0">
              <a:buNone/>
            </a:pPr>
            <a:r>
              <a:rPr lang="ru-RU" dirty="0"/>
              <a:t>Оптимальное решение: </a:t>
            </a:r>
            <a:r>
              <a:rPr lang="ru-RU" dirty="0">
                <a:solidFill>
                  <a:srgbClr val="0070C0"/>
                </a:solidFill>
              </a:rPr>
              <a:t>1С + Фискальный регистратор 54-ФЗ</a:t>
            </a:r>
          </a:p>
          <a:p>
            <a:pPr marL="0" indent="0">
              <a:buNone/>
            </a:pP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BFF5C-3B11-4D07-ABD9-1A120743E3EB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5" name="Picture 3" descr="D:\Работа_Артем\RM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386" y="1484784"/>
            <a:ext cx="235888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65674" y="5586954"/>
            <a:ext cx="1719429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АТОЛ 55Ф </a:t>
            </a:r>
            <a:r>
              <a:rPr lang="en-US" altLang="ru-RU" sz="1800" b="1" dirty="0">
                <a:solidFill>
                  <a:srgbClr val="FF0000"/>
                </a:solidFill>
              </a:rPr>
              <a:t>~</a:t>
            </a:r>
            <a:r>
              <a:rPr lang="ru-RU" altLang="ru-RU" sz="1800" b="1" dirty="0">
                <a:solidFill>
                  <a:srgbClr val="FF0000"/>
                </a:solidFill>
              </a:rPr>
              <a:t>29 000 </a:t>
            </a:r>
            <a:r>
              <a:rPr lang="ru-RU" sz="1800" b="1" dirty="0">
                <a:solidFill>
                  <a:srgbClr val="FF0000"/>
                </a:solidFill>
              </a:rPr>
              <a:t>₽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493252" y="5621631"/>
            <a:ext cx="2100271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1800" b="1" dirty="0">
                <a:solidFill>
                  <a:srgbClr val="FF0000"/>
                </a:solidFill>
              </a:rPr>
              <a:t>Штрих-</a:t>
            </a:r>
            <a:r>
              <a:rPr lang="en-US" sz="1800" b="1" dirty="0">
                <a:solidFill>
                  <a:srgbClr val="FF0000"/>
                </a:solidFill>
              </a:rPr>
              <a:t>Light-01</a:t>
            </a:r>
            <a:r>
              <a:rPr lang="ru-RU" sz="1800" b="1" dirty="0">
                <a:solidFill>
                  <a:srgbClr val="FF0000"/>
                </a:solidFill>
              </a:rPr>
              <a:t>Ф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 </a:t>
            </a:r>
            <a:r>
              <a:rPr lang="en-US" altLang="ru-RU" sz="1800" b="1" dirty="0">
                <a:solidFill>
                  <a:srgbClr val="FF0000"/>
                </a:solidFill>
              </a:rPr>
              <a:t>~</a:t>
            </a:r>
            <a:r>
              <a:rPr lang="ru-RU" altLang="ru-RU" sz="1800" b="1" dirty="0">
                <a:solidFill>
                  <a:srgbClr val="FF0000"/>
                </a:solidFill>
              </a:rPr>
              <a:t>19 500 </a:t>
            </a:r>
            <a:r>
              <a:rPr lang="ru-RU" sz="1800" b="1" dirty="0">
                <a:solidFill>
                  <a:srgbClr val="FF0000"/>
                </a:solidFill>
              </a:rPr>
              <a:t>₽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394381" y="5586954"/>
            <a:ext cx="225583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buNone/>
            </a:pPr>
            <a:r>
              <a:rPr lang="en-US" sz="1800" b="1" dirty="0">
                <a:solidFill>
                  <a:srgbClr val="FF0000"/>
                </a:solidFill>
              </a:rPr>
              <a:t>Viki Print 80+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 dirty="0">
                <a:solidFill>
                  <a:srgbClr val="FF0000"/>
                </a:solidFill>
              </a:rPr>
              <a:t>~</a:t>
            </a:r>
            <a:r>
              <a:rPr lang="ru-RU" altLang="ru-RU" sz="1800" b="1" dirty="0">
                <a:solidFill>
                  <a:srgbClr val="FF0000"/>
                </a:solidFill>
              </a:rPr>
              <a:t>20 900 </a:t>
            </a:r>
            <a:r>
              <a:rPr lang="ru-RU" sz="1800" b="1" dirty="0">
                <a:solidFill>
                  <a:srgbClr val="FF0000"/>
                </a:solidFill>
              </a:rPr>
              <a:t>₽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pic>
        <p:nvPicPr>
          <p:cNvPr id="1931268" name="Picture 4" descr="http://www.kasscenter.ru/assets/images/55f%20black%20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10694"/>
            <a:ext cx="2210937" cy="22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1270" name="Picture 6" descr="http://www.shtrih-m.ru/upload/iblock/be7/shtrih_light_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09" y="3410693"/>
            <a:ext cx="2210937" cy="22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1272" name="Picture 8" descr="http://www.kkm.ru/upload/iblock/06b/38e418d3-9531-11e6-80c4-005056a9938a_38330d3c-9798-11e6-80cb-00505686708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769" y="3681887"/>
            <a:ext cx="2210116" cy="183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3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Ситуация 3. Магазин по продаже цветов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413"/>
            <a:ext cx="8784530" cy="5256212"/>
          </a:xfrm>
        </p:spPr>
        <p:txBody>
          <a:bodyPr/>
          <a:lstStyle/>
          <a:p>
            <a:r>
              <a:rPr lang="ru-RU" dirty="0"/>
              <a:t>ИП на ЕНВД</a:t>
            </a:r>
          </a:p>
          <a:p>
            <a:r>
              <a:rPr lang="ru-RU" dirty="0"/>
              <a:t>Товарная база 150 позиций</a:t>
            </a:r>
          </a:p>
          <a:p>
            <a:r>
              <a:rPr lang="ru-RU" dirty="0"/>
              <a:t>Нужна минимальная автоматизация</a:t>
            </a:r>
          </a:p>
          <a:p>
            <a:r>
              <a:rPr lang="ru-RU" dirty="0"/>
              <a:t>Необходимо контролировать магазин</a:t>
            </a:r>
          </a:p>
          <a:p>
            <a:pPr marL="0" indent="0">
              <a:buNone/>
            </a:pPr>
            <a:r>
              <a:rPr lang="ru-RU" dirty="0"/>
              <a:t>Оптимальное решение: </a:t>
            </a:r>
            <a:r>
              <a:rPr lang="ru-RU" dirty="0">
                <a:solidFill>
                  <a:srgbClr val="0070C0"/>
                </a:solidFill>
              </a:rPr>
              <a:t>Кассовая программа или смарт-терминал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BFF5C-3B11-4D07-ABD9-1A120743E3EB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88095" y="5554708"/>
            <a:ext cx="2808312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1800" b="1" dirty="0">
                <a:solidFill>
                  <a:srgbClr val="FF0000"/>
                </a:solidFill>
              </a:rPr>
              <a:t>Смарт-терминал </a:t>
            </a:r>
            <a:r>
              <a:rPr lang="ru-RU" sz="1800" b="1" dirty="0" err="1">
                <a:solidFill>
                  <a:srgbClr val="FF0000"/>
                </a:solidFill>
              </a:rPr>
              <a:t>Эвотор</a:t>
            </a:r>
            <a:endParaRPr lang="ru-RU" sz="18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 dirty="0">
                <a:solidFill>
                  <a:srgbClr val="FF0000"/>
                </a:solidFill>
              </a:rPr>
              <a:t>~</a:t>
            </a:r>
            <a:r>
              <a:rPr lang="ru-RU" altLang="ru-RU" sz="1800" b="1" dirty="0">
                <a:solidFill>
                  <a:srgbClr val="FF0000"/>
                </a:solidFill>
              </a:rPr>
              <a:t>28 500 </a:t>
            </a:r>
            <a:r>
              <a:rPr lang="ru-RU" sz="1800" b="1" dirty="0">
                <a:solidFill>
                  <a:srgbClr val="FF0000"/>
                </a:solidFill>
              </a:rPr>
              <a:t>₽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493252" y="5621631"/>
            <a:ext cx="2100271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buNone/>
            </a:pPr>
            <a:r>
              <a:rPr lang="en-US" sz="1800" b="1" dirty="0">
                <a:solidFill>
                  <a:srgbClr val="FF0000"/>
                </a:solidFill>
              </a:rPr>
              <a:t>Viki Micro </a:t>
            </a:r>
            <a:r>
              <a:rPr lang="ru-RU" sz="1800" b="1" dirty="0">
                <a:solidFill>
                  <a:srgbClr val="FF0000"/>
                </a:solidFill>
              </a:rPr>
              <a:t>онлайн-касса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 </a:t>
            </a:r>
            <a:r>
              <a:rPr lang="en-US" altLang="ru-RU" sz="1800" b="1" dirty="0">
                <a:solidFill>
                  <a:srgbClr val="FF0000"/>
                </a:solidFill>
              </a:rPr>
              <a:t>~</a:t>
            </a:r>
            <a:r>
              <a:rPr lang="ru-RU" altLang="ru-RU" sz="1800" b="1" dirty="0">
                <a:solidFill>
                  <a:srgbClr val="FF0000"/>
                </a:solidFill>
              </a:rPr>
              <a:t>31 500 </a:t>
            </a:r>
            <a:r>
              <a:rPr lang="ru-RU" sz="1800" b="1" dirty="0">
                <a:solidFill>
                  <a:srgbClr val="FF0000"/>
                </a:solidFill>
              </a:rPr>
              <a:t>₽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6632519" y="5586954"/>
            <a:ext cx="225583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buNone/>
            </a:pPr>
            <a:r>
              <a:rPr lang="ru-RU" sz="1800" b="1" dirty="0">
                <a:solidFill>
                  <a:srgbClr val="FF0000"/>
                </a:solidFill>
              </a:rPr>
              <a:t>1С:Касса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 dirty="0">
                <a:solidFill>
                  <a:srgbClr val="FF0000"/>
                </a:solidFill>
              </a:rPr>
              <a:t>~</a:t>
            </a:r>
            <a:r>
              <a:rPr lang="ru-RU" altLang="ru-RU" sz="1800" b="1" dirty="0">
                <a:solidFill>
                  <a:srgbClr val="FF0000"/>
                </a:solidFill>
              </a:rPr>
              <a:t>28 200 </a:t>
            </a:r>
            <a:r>
              <a:rPr lang="ru-RU" sz="1800" b="1" dirty="0">
                <a:solidFill>
                  <a:srgbClr val="FF0000"/>
                </a:solidFill>
              </a:rPr>
              <a:t>₽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pic>
        <p:nvPicPr>
          <p:cNvPr id="1933314" name="Picture 2" descr="https://z-otchet.ru/upload/iblock/f58/f58956babe8706b573ecc23d9c63986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" y="3463677"/>
            <a:ext cx="3257290" cy="215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3316" name="Picture 4" descr="https://z-otchet.ru/upload/iblock/41e/41e6843b2ec99dd0b28c0da952d635c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07" y="3463678"/>
            <a:ext cx="3147063" cy="21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3318" name="Picture 6" descr="Легко для кассира, практично для владель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14" y="3885430"/>
            <a:ext cx="2781812" cy="15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62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07504" y="1340767"/>
            <a:ext cx="4464496" cy="3612881"/>
          </a:xfrm>
        </p:spPr>
        <p:txBody>
          <a:bodyPr/>
          <a:lstStyle/>
          <a:p>
            <a:r>
              <a:rPr lang="ru-RU" sz="4000" dirty="0"/>
              <a:t>Ваши вопросы -</a:t>
            </a:r>
            <a:br>
              <a:rPr lang="ru-RU" sz="4000" dirty="0"/>
            </a:br>
            <a:r>
              <a:rPr lang="ru-RU" sz="4000" dirty="0"/>
              <a:t>наши ответы…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539552" y="5060950"/>
            <a:ext cx="8280598" cy="1752600"/>
          </a:xfrm>
        </p:spPr>
        <p:txBody>
          <a:bodyPr/>
          <a:lstStyle/>
          <a:p>
            <a:pPr algn="ctr"/>
            <a:endParaRPr lang="ru-RU" dirty="0"/>
          </a:p>
          <a:p>
            <a:pPr algn="ctr"/>
            <a:r>
              <a:rPr lang="ru-RU" sz="2800" dirty="0"/>
              <a:t>Задавайте вопросы господа!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77238" y="6597650"/>
            <a:ext cx="766762" cy="260350"/>
          </a:xfrm>
        </p:spPr>
        <p:txBody>
          <a:bodyPr/>
          <a:lstStyle/>
          <a:p>
            <a:fld id="{5A7BFF5C-3B11-4D07-ABD9-1A120743E3EB}" type="slidenum">
              <a:rPr lang="ru-RU" altLang="ru-RU" smtClean="0"/>
              <a:pPr/>
              <a:t>14</a:t>
            </a:fld>
            <a:endParaRPr lang="ru-RU" altLang="ru-RU"/>
          </a:p>
        </p:txBody>
      </p:sp>
      <p:pic>
        <p:nvPicPr>
          <p:cNvPr id="1026" name="Picture 2" descr="http://memesmix.net/media/created/kkd1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816424" cy="361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92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5900" y="2636912"/>
            <a:ext cx="8748713" cy="1152451"/>
          </a:xfrm>
        </p:spPr>
        <p:txBody>
          <a:bodyPr/>
          <a:lstStyle/>
          <a:p>
            <a:r>
              <a:rPr lang="ru-RU" altLang="ru-RU" dirty="0"/>
              <a:t>Спасибо за внимание</a:t>
            </a:r>
            <a:r>
              <a:rPr lang="en-US" altLang="ru-RU" dirty="0"/>
              <a:t>!!!</a:t>
            </a:r>
            <a:endParaRPr lang="ru-RU" altLang="ru-RU" dirty="0"/>
          </a:p>
        </p:txBody>
      </p:sp>
      <p:sp>
        <p:nvSpPr>
          <p:cNvPr id="1347611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15900" y="3789363"/>
            <a:ext cx="8748713" cy="2592387"/>
          </a:xfrm>
          <a:noFill/>
          <a:ln/>
        </p:spPr>
        <p:txBody>
          <a:bodyPr/>
          <a:lstStyle/>
          <a:p>
            <a:r>
              <a:rPr lang="ru-RU" altLang="ru-RU" u="sng" dirty="0"/>
              <a:t>Контакты</a:t>
            </a:r>
            <a:endParaRPr lang="ru-RU" altLang="ru-RU" dirty="0"/>
          </a:p>
          <a:p>
            <a:r>
              <a:rPr lang="ru-RU" altLang="ru-RU" b="0" dirty="0"/>
              <a:t>Барилко Виталий Викторович</a:t>
            </a:r>
          </a:p>
          <a:p>
            <a:r>
              <a:rPr lang="ru-RU" altLang="ru-RU" b="0" dirty="0"/>
              <a:t>Руководитель 1С:Франчайзи «Софтонит»</a:t>
            </a:r>
          </a:p>
          <a:p>
            <a:r>
              <a:rPr lang="en-US" b="0" dirty="0"/>
              <a:t>support@softonit.ru</a:t>
            </a:r>
            <a:endParaRPr lang="ru-RU" b="0" dirty="0"/>
          </a:p>
          <a:p>
            <a:r>
              <a:rPr lang="ru-RU" b="0" dirty="0"/>
              <a:t>+7(861)203-39-44</a:t>
            </a:r>
            <a:endParaRPr lang="ru-RU" altLang="ru-RU" b="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71600" y="188913"/>
            <a:ext cx="79930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600" b="1" dirty="0">
                <a:solidFill>
                  <a:srgbClr val="D9241C"/>
                </a:solidFill>
              </a:rPr>
              <a:t>Онлайн-кассы. Глобальные изменения для предпринимателей (54-ФЗ)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47797" y="527467"/>
            <a:ext cx="8423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600" b="1" dirty="0">
                <a:solidFill>
                  <a:srgbClr val="800000"/>
                </a:solidFill>
              </a:rPr>
              <a:t>4 августа 2017 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/>
              <a:t>Что должно быть в самом начале?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755F6-14F4-400F-A626-FB8C4505AFC0}" type="slidenum">
              <a:rPr lang="ru-RU" altLang="ru-RU"/>
              <a:pPr/>
              <a:t>2</a:t>
            </a:fld>
            <a:endParaRPr lang="ru-RU" alt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26116322"/>
              </p:ext>
            </p:extLst>
          </p:nvPr>
        </p:nvGraphicFramePr>
        <p:xfrm>
          <a:off x="1043608" y="1412776"/>
          <a:ext cx="7056784" cy="507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1. Покупка или модернизация необходимого оборудования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268413"/>
            <a:ext cx="8640960" cy="52562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Покупаем онлайн-ККТ, которая входит в реестр ККТ. От    </a:t>
            </a:r>
            <a:r>
              <a:rPr lang="en-US" dirty="0">
                <a:solidFill>
                  <a:srgbClr val="FF0000"/>
                </a:solidFill>
              </a:rPr>
              <a:t>~</a:t>
            </a:r>
            <a:r>
              <a:rPr lang="en-US" dirty="0"/>
              <a:t> </a:t>
            </a:r>
            <a:r>
              <a:rPr lang="ru-RU" dirty="0">
                <a:solidFill>
                  <a:srgbClr val="FF0000"/>
                </a:solidFill>
              </a:rPr>
              <a:t>16 500 ₽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https://www.nalog.ru/rn77/related_activities/registries/reestrkkt/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О том, какую ККТ выбрать обсудим чуть позже.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		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473427-2AD7-4D2A-BE1E-486280069372}" type="slidenum">
              <a:rPr lang="ru-RU" altLang="ru-RU" smtClean="0"/>
              <a:pPr/>
              <a:t>3</a:t>
            </a:fld>
            <a:endParaRPr lang="ru-RU" altLang="ru-RU"/>
          </a:p>
        </p:txBody>
      </p:sp>
      <p:pic>
        <p:nvPicPr>
          <p:cNvPr id="5" name="Picture 8" descr="http://fiscal.atol.ru/local/templates/atol/img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8" y="3086446"/>
            <a:ext cx="2880618" cy="7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rnditsoft.ru/images/kkm/shtrih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68" y="4703159"/>
            <a:ext cx="2424801" cy="181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6146" name="Picture 2" descr="http://artshtrih.ru/wp-content/uploads/2016/10/d-vik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34" y="3687357"/>
            <a:ext cx="2031603" cy="203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54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2. Покупка КЭП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413"/>
            <a:ext cx="8640960" cy="52562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КЭП (квалифицированная электронная подпись) 	            </a:t>
            </a:r>
            <a:r>
              <a:rPr lang="ru-RU" dirty="0">
                <a:solidFill>
                  <a:srgbClr val="FF0000"/>
                </a:solidFill>
              </a:rPr>
              <a:t>от </a:t>
            </a:r>
            <a:r>
              <a:rPr lang="en-US" dirty="0">
                <a:solidFill>
                  <a:srgbClr val="FF0000"/>
                </a:solidFill>
              </a:rPr>
              <a:t>~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900 ₽</a:t>
            </a:r>
          </a:p>
          <a:p>
            <a:pPr marL="0" indent="0">
              <a:buNone/>
            </a:pPr>
            <a:r>
              <a:rPr lang="ru-RU" b="0" dirty="0"/>
              <a:t>С помощью КЭП можно:</a:t>
            </a:r>
          </a:p>
          <a:p>
            <a:pPr lvl="1"/>
            <a:r>
              <a:rPr lang="ru-RU" b="0" dirty="0"/>
              <a:t>Зарегистрировать контрольно-кассовую технику в личном кабинете на сайте ФНС;</a:t>
            </a:r>
          </a:p>
          <a:p>
            <a:pPr lvl="1"/>
            <a:r>
              <a:rPr lang="ru-RU" b="0" dirty="0"/>
              <a:t>Заключить договор с оператором фискальных данных (ОФД);</a:t>
            </a:r>
          </a:p>
          <a:p>
            <a:pPr lvl="1"/>
            <a:r>
              <a:rPr lang="ru-RU" dirty="0"/>
              <a:t>Бонус! </a:t>
            </a:r>
            <a:r>
              <a:rPr lang="ru-RU" b="0" dirty="0"/>
              <a:t>Можно осуществлять обмен юридически значимый защищенный электронный документооборот, а так же работать на государственных порталах в гос. закупках;</a:t>
            </a:r>
          </a:p>
          <a:p>
            <a:pPr marL="0" indent="0" algn="ctr">
              <a:buNone/>
            </a:pPr>
            <a:r>
              <a:rPr lang="ru-RU" b="0" dirty="0"/>
              <a:t>Есть два вида программ для работы с КЭП:</a:t>
            </a:r>
            <a:br>
              <a:rPr lang="ru-RU" b="0" dirty="0"/>
            </a:br>
            <a:r>
              <a:rPr lang="en-US" dirty="0" err="1"/>
              <a:t>VipNet</a:t>
            </a:r>
            <a:r>
              <a:rPr lang="ru-RU" dirty="0"/>
              <a:t> (</a:t>
            </a:r>
            <a:r>
              <a:rPr lang="ru-RU" dirty="0">
                <a:solidFill>
                  <a:srgbClr val="00B050"/>
                </a:solidFill>
              </a:rPr>
              <a:t>бесплатно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ru-RU" dirty="0" err="1"/>
              <a:t>КриптоПРО</a:t>
            </a:r>
            <a:r>
              <a:rPr lang="ru-RU" dirty="0"/>
              <a:t> (</a:t>
            </a:r>
            <a:r>
              <a:rPr lang="ru-RU" dirty="0">
                <a:solidFill>
                  <a:srgbClr val="FF0000"/>
                </a:solidFill>
              </a:rPr>
              <a:t>платно</a:t>
            </a:r>
            <a:r>
              <a:rPr lang="ru-RU" dirty="0"/>
              <a:t>).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400" dirty="0"/>
              <a:t>Срок действия КЭП 1 год</a:t>
            </a:r>
            <a:r>
              <a:rPr lang="ru-RU" sz="2400" b="0" dirty="0"/>
              <a:t>!</a:t>
            </a:r>
          </a:p>
          <a:p>
            <a:pPr marL="0" indent="0" algn="ctr">
              <a:buNone/>
            </a:pPr>
            <a:endParaRPr lang="ru-RU" b="0" dirty="0"/>
          </a:p>
          <a:p>
            <a:pPr lvl="1"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BFF5C-3B11-4D07-ABD9-1A120743E3EB}" type="slidenum">
              <a:rPr lang="ru-RU" altLang="ru-RU" smtClean="0"/>
              <a:pPr/>
              <a:t>4</a:t>
            </a:fld>
            <a:endParaRPr lang="ru-RU" altLang="ru-RU"/>
          </a:p>
        </p:txBody>
      </p:sp>
      <p:pic>
        <p:nvPicPr>
          <p:cNvPr id="1924098" name="Picture 2" descr="https://www.nalog.ru/cdn/image/157943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62943"/>
            <a:ext cx="1831355" cy="135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35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3. Регистрация в ОФД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413"/>
            <a:ext cx="8640960" cy="52562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Регистрируемся в личном кабинете ОФД 			 </a:t>
            </a:r>
            <a:r>
              <a:rPr lang="en-US" dirty="0">
                <a:solidFill>
                  <a:srgbClr val="FF0000"/>
                </a:solidFill>
              </a:rPr>
              <a:t>~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3 000</a:t>
            </a:r>
            <a:r>
              <a:rPr lang="ru-RU" dirty="0">
                <a:solidFill>
                  <a:srgbClr val="FF0000"/>
                </a:solidFill>
              </a:rPr>
              <a:t> ₽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ru-RU" b="0" dirty="0"/>
              <a:t>Нужно: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0" dirty="0"/>
              <a:t>Мобильный телефон для создания личного кабинета;</a:t>
            </a:r>
          </a:p>
          <a:p>
            <a:pPr marL="0" indent="0">
              <a:buNone/>
            </a:pPr>
            <a:r>
              <a:rPr lang="ru-RU" b="0" dirty="0"/>
              <a:t>Действия: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0" dirty="0"/>
              <a:t>Зарегистрироваться;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0" dirty="0"/>
              <a:t>Внести реквизиты организации или ИП;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0" dirty="0"/>
              <a:t>Подписать КЭП договор на оказание услуг;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0" dirty="0"/>
              <a:t>Внести настройки подключения к ОФД в онлайн ККМ;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0" dirty="0"/>
              <a:t>Готово!</a:t>
            </a:r>
          </a:p>
          <a:p>
            <a:pPr marL="0" indent="0" algn="ctr">
              <a:buNone/>
            </a:pPr>
            <a:endParaRPr lang="ru-RU" sz="1200" dirty="0"/>
          </a:p>
          <a:p>
            <a:pPr marL="0" indent="0" algn="ctr">
              <a:buNone/>
            </a:pPr>
            <a:r>
              <a:rPr lang="ru-RU" dirty="0"/>
              <a:t>Срок действия договора 1 год</a:t>
            </a:r>
            <a:r>
              <a:rPr lang="ru-RU" b="0" dirty="0"/>
              <a:t>!</a:t>
            </a:r>
          </a:p>
          <a:p>
            <a:pPr marL="0" indent="0">
              <a:buNone/>
            </a:pPr>
            <a:endParaRPr lang="ru-RU" b="0" dirty="0"/>
          </a:p>
          <a:p>
            <a:pPr lvl="1">
              <a:buFont typeface="Arial" panose="020B0604020202020204" pitchFamily="34" charset="0"/>
              <a:buChar char="•"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BFF5C-3B11-4D07-ABD9-1A120743E3EB}" type="slidenum">
              <a:rPr lang="ru-RU" altLang="ru-RU" smtClean="0"/>
              <a:pPr/>
              <a:t>5</a:t>
            </a:fld>
            <a:endParaRPr lang="ru-RU" altLang="ru-RU"/>
          </a:p>
        </p:txBody>
      </p:sp>
      <p:pic>
        <p:nvPicPr>
          <p:cNvPr id="1925122" name="Picture 2" descr="https://dialogsoft.biz/cashed/pictures/src_cashed_74436f4e36ff1a4ba4e7959c287e86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2392266" cy="153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70318"/>
            <a:ext cx="1524000" cy="588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407" y="1842852"/>
            <a:ext cx="1656184" cy="600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652" y="1822031"/>
            <a:ext cx="1402686" cy="6616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770" y="1842853"/>
            <a:ext cx="1377221" cy="600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5056" y="1892180"/>
            <a:ext cx="1193598" cy="59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4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4. Регистрируем кассу в ФНС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413"/>
            <a:ext cx="8759130" cy="52562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Переходим на сайт ФНС </a:t>
            </a:r>
            <a:r>
              <a:rPr lang="en-US" dirty="0">
                <a:hlinkClick r:id="rId2"/>
              </a:rPr>
              <a:t>https://www.nalog.ru/</a:t>
            </a:r>
            <a:r>
              <a:rPr lang="ru-RU" dirty="0"/>
              <a:t> 	     </a:t>
            </a:r>
            <a:r>
              <a:rPr lang="ru-RU" dirty="0">
                <a:solidFill>
                  <a:srgbClr val="FF0000"/>
                </a:solidFill>
              </a:rPr>
              <a:t>бесплатно ₽ </a:t>
            </a:r>
            <a:r>
              <a:rPr lang="ru-RU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b="0" dirty="0"/>
              <a:t>Используя КЭП регистрируемся в ЛК ФНС</a:t>
            </a:r>
          </a:p>
          <a:p>
            <a:pPr marL="457200" indent="-457200">
              <a:buFont typeface="+mj-lt"/>
              <a:buAutoNum type="arabicPeriod"/>
            </a:pPr>
            <a:r>
              <a:rPr lang="ru-RU" b="0" dirty="0"/>
              <a:t>Подготовим заявление о регистрации ККТ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b="0" dirty="0"/>
              <a:t>Указываем адрес установки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b="0" dirty="0"/>
              <a:t>Наименование места установки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b="0" dirty="0"/>
              <a:t>Модель ККМ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b="0" dirty="0"/>
              <a:t>Цели использования ККМ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b="0" dirty="0"/>
              <a:t>ОФД с которым у нас заключен договор</a:t>
            </a:r>
          </a:p>
          <a:p>
            <a:pPr marL="457200" indent="-457200">
              <a:buFont typeface="+mj-lt"/>
              <a:buAutoNum type="arabicPeriod"/>
            </a:pPr>
            <a:r>
              <a:rPr lang="ru-RU" b="0" dirty="0"/>
              <a:t>Отправляем заявление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b="0" dirty="0"/>
              <a:t>Получаем отклик от ФНС (положительный или с ошибкой)</a:t>
            </a:r>
          </a:p>
          <a:p>
            <a:pPr marL="457200" indent="-457200">
              <a:buFont typeface="+mj-lt"/>
              <a:buAutoNum type="arabicPeriod"/>
            </a:pPr>
            <a:r>
              <a:rPr lang="ru-RU" b="0" dirty="0"/>
              <a:t>Если все успешно, получаем данные для ввода в ККТ</a:t>
            </a:r>
          </a:p>
          <a:p>
            <a:pPr marL="0" indent="0" algn="ctr">
              <a:buNone/>
            </a:pPr>
            <a:r>
              <a:rPr lang="ru-RU" dirty="0"/>
              <a:t>На выходе получим </a:t>
            </a:r>
            <a:r>
              <a:rPr lang="ru-RU" dirty="0">
                <a:solidFill>
                  <a:srgbClr val="FF0000"/>
                </a:solidFill>
              </a:rPr>
              <a:t>регистрационный номер ККМ </a:t>
            </a:r>
            <a:r>
              <a:rPr lang="ru-RU" dirty="0"/>
              <a:t>из ФНС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BFF5C-3B11-4D07-ABD9-1A120743E3EB}" type="slidenum">
              <a:rPr lang="ru-RU" altLang="ru-RU" smtClean="0"/>
              <a:pPr/>
              <a:t>6</a:t>
            </a:fld>
            <a:endParaRPr lang="ru-RU" altLang="ru-RU"/>
          </a:p>
        </p:txBody>
      </p:sp>
      <p:pic>
        <p:nvPicPr>
          <p:cNvPr id="1927170" name="Picture 2" descr="https://www.nalog.ru/cdn/image/218848/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8" y="2564980"/>
            <a:ext cx="2304053" cy="172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52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5. Работа с ККТ. Процедура фискализации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413"/>
            <a:ext cx="8640960" cy="5256212"/>
          </a:xfrm>
        </p:spPr>
        <p:txBody>
          <a:bodyPr/>
          <a:lstStyle/>
          <a:p>
            <a:pPr marL="0" indent="0">
              <a:buNone/>
            </a:pPr>
            <a:r>
              <a:rPr lang="ru-RU" b="0" dirty="0"/>
              <a:t>Вводим данные в ККТ из ЛК ФНС и проводим процедуру фискализации (ввести данные организации, дату и время, адрес установки). В каждой кассе это делается по своему.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b="0" dirty="0"/>
              <a:t>После завершения процедуры фискализации из ККМ получим </a:t>
            </a:r>
            <a:r>
              <a:rPr lang="ru-RU" dirty="0">
                <a:solidFill>
                  <a:srgbClr val="FF0000"/>
                </a:solidFill>
              </a:rPr>
              <a:t>отчет о регистрации</a:t>
            </a:r>
            <a:r>
              <a:rPr lang="ru-RU" b="0" dirty="0"/>
              <a:t>, данные с которого нам потребуются для завершения процедуры регистрации в личном кабинете ФНС.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BFF5C-3B11-4D07-ABD9-1A120743E3EB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1928194" name="Picture 2" descr="https://infostart.ru/upload/iblock/43f/43f19d0f5736cd617a443c35673617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4" y="3033464"/>
            <a:ext cx="3355971" cy="352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4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6. Снова в ФНС…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413"/>
            <a:ext cx="8784530" cy="5256212"/>
          </a:xfrm>
        </p:spPr>
        <p:txBody>
          <a:bodyPr/>
          <a:lstStyle/>
          <a:p>
            <a:pPr marL="0" indent="0">
              <a:buNone/>
            </a:pPr>
            <a:r>
              <a:rPr lang="ru-RU" b="0" dirty="0"/>
              <a:t>Опять заходим в личный кабинет ФНС и завершаем процедуру регистрации ККМ используя информацию из отчета о фискализации ККМ.</a:t>
            </a:r>
          </a:p>
          <a:p>
            <a:pPr marL="0" indent="0">
              <a:buNone/>
            </a:pPr>
            <a:r>
              <a:rPr lang="ru-RU" b="0" dirty="0"/>
              <a:t>Данные о нашей ККМ были зарегистрированы в течении </a:t>
            </a:r>
            <a:r>
              <a:rPr lang="ru-RU" dirty="0">
                <a:solidFill>
                  <a:srgbClr val="FF0000"/>
                </a:solidFill>
              </a:rPr>
              <a:t>1 минуты</a:t>
            </a:r>
            <a:r>
              <a:rPr lang="ru-RU" b="0" dirty="0"/>
              <a:t> после ввода данных из отчета о регистрации.</a:t>
            </a:r>
          </a:p>
          <a:p>
            <a:pPr marL="0" indent="0" algn="ctr">
              <a:buNone/>
            </a:pPr>
            <a:r>
              <a:rPr lang="ru-RU" dirty="0"/>
              <a:t>Готово! Процедура подключения ККМ выполнена!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BFF5C-3B11-4D07-ABD9-1A120743E3EB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1929218" name="Picture 2" descr="http://memesmix.net/media/created/w9xvh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35629"/>
            <a:ext cx="3288996" cy="328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995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что обратить внимание при выборе ККМ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413"/>
            <a:ext cx="8640960" cy="5256212"/>
          </a:xfrm>
        </p:spPr>
        <p:txBody>
          <a:bodyPr/>
          <a:lstStyle/>
          <a:p>
            <a:r>
              <a:rPr lang="ru-RU" dirty="0"/>
              <a:t>Есть ли данный аппарат в реестре на сайте ФНС.</a:t>
            </a:r>
          </a:p>
          <a:p>
            <a:r>
              <a:rPr lang="ru-RU" dirty="0"/>
              <a:t>Идет ли в комплекте фискальный накопитель.</a:t>
            </a:r>
          </a:p>
          <a:p>
            <a:r>
              <a:rPr lang="ru-RU" dirty="0"/>
              <a:t>Сколько чеков предполагается пробивать.</a:t>
            </a:r>
          </a:p>
          <a:p>
            <a:r>
              <a:rPr lang="ru-RU" dirty="0"/>
              <a:t>Скорость печати на кассовой ленте. Чем выше, тем лучше.</a:t>
            </a:r>
          </a:p>
          <a:p>
            <a:r>
              <a:rPr lang="ru-RU" dirty="0"/>
              <a:t>Ширина кассовой ленты. Если объем печати большой, то лучше широкие ленты.</a:t>
            </a:r>
          </a:p>
          <a:p>
            <a:r>
              <a:rPr lang="ru-RU" dirty="0"/>
              <a:t>Если условия эксплуатации ККМ тяжелые (пыльно, высокая влажность и т.п.), уточнить у продавца какие модели подойдут.</a:t>
            </a:r>
          </a:p>
          <a:p>
            <a:r>
              <a:rPr lang="ru-RU" dirty="0"/>
              <a:t>Если характер работы разъездной и касса может понадобиться в дороге отдавайте предпочтение мобильным ККМ с аккумулятором, или возможностью зарядки от сети автомобиля.</a:t>
            </a:r>
          </a:p>
          <a:p>
            <a:r>
              <a:rPr lang="ru-RU" dirty="0"/>
              <a:t>Какой канал передачи данных используется ККМ (</a:t>
            </a:r>
            <a:r>
              <a:rPr lang="en-US" dirty="0"/>
              <a:t>USB, Ethernet, RS232</a:t>
            </a:r>
            <a:r>
              <a:rPr lang="ru-RU" dirty="0"/>
              <a:t>, мобильный интернет</a:t>
            </a:r>
            <a:r>
              <a:rPr lang="en-US" dirty="0"/>
              <a:t>)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BFF5C-3B11-4D07-ABD9-1A120743E3EB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919447"/>
      </p:ext>
    </p:extLst>
  </p:cSld>
  <p:clrMapOvr>
    <a:masterClrMapping/>
  </p:clrMapOvr>
</p:sld>
</file>

<file path=ppt/theme/theme1.xml><?xml version="1.0" encoding="utf-8"?>
<a:theme xmlns:a="http://schemas.openxmlformats.org/drawingml/2006/main" name="0909_шаблон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0909_шаблон</Template>
  <TotalTime>16638</TotalTime>
  <Words>651</Words>
  <Application>Microsoft Office PowerPoint</Application>
  <PresentationFormat>Экран (4:3)</PresentationFormat>
  <Paragraphs>135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Trebuchet MS</vt:lpstr>
      <vt:lpstr>Wingdings</vt:lpstr>
      <vt:lpstr>Wingdings 3</vt:lpstr>
      <vt:lpstr>0909_шаблон</vt:lpstr>
      <vt:lpstr>Что необходимо для начала работы с онлайн-кассой?</vt:lpstr>
      <vt:lpstr>Что должно быть в самом начале?</vt:lpstr>
      <vt:lpstr>Шаг 1. Покупка или модернизация необходимого оборудования</vt:lpstr>
      <vt:lpstr>Шаг 2. Покупка КЭП</vt:lpstr>
      <vt:lpstr>Шаг 3. Регистрация в ОФД</vt:lpstr>
      <vt:lpstr>Шаг 4. Регистрируем кассу в ФНС</vt:lpstr>
      <vt:lpstr>Шаг 5. Работа с ККТ. Процедура фискализации</vt:lpstr>
      <vt:lpstr>Шаг 6. Снова в ФНС…</vt:lpstr>
      <vt:lpstr>На что обратить внимание при выборе ККМ</vt:lpstr>
      <vt:lpstr>Покупка новой ККТ, что нужно именно Вам? Примеры из жизни.</vt:lpstr>
      <vt:lpstr>Ситуация 1. Сдача в аренду коммерческой недвижимости</vt:lpstr>
      <vt:lpstr>Ситуация 2. Бутик по продаже одежды </vt:lpstr>
      <vt:lpstr>Ситуация 3. Магазин по продаже цветов</vt:lpstr>
      <vt:lpstr>Ваши вопросы - наши ответы…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 поддержка бюджетных решений в связи с изменением законодательства</dc:title>
  <dc:creator>Виталий Барилко</dc:creator>
  <cp:lastModifiedBy>Ольга</cp:lastModifiedBy>
  <cp:revision>1154</cp:revision>
  <dcterms:created xsi:type="dcterms:W3CDTF">2009-12-11T10:55:42Z</dcterms:created>
  <dcterms:modified xsi:type="dcterms:W3CDTF">2017-08-03T13:19:56Z</dcterms:modified>
</cp:coreProperties>
</file>